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321" r:id="rId2"/>
    <p:sldId id="341" r:id="rId3"/>
    <p:sldId id="347" r:id="rId4"/>
    <p:sldId id="335" r:id="rId5"/>
    <p:sldId id="322" r:id="rId6"/>
    <p:sldId id="323" r:id="rId7"/>
    <p:sldId id="324" r:id="rId8"/>
    <p:sldId id="325" r:id="rId9"/>
    <p:sldId id="326" r:id="rId10"/>
    <p:sldId id="339" r:id="rId11"/>
    <p:sldId id="282" r:id="rId12"/>
    <p:sldId id="348" r:id="rId13"/>
    <p:sldId id="327" r:id="rId14"/>
    <p:sldId id="329" r:id="rId15"/>
    <p:sldId id="330" r:id="rId16"/>
    <p:sldId id="333" r:id="rId17"/>
    <p:sldId id="331" r:id="rId18"/>
    <p:sldId id="332" r:id="rId19"/>
    <p:sldId id="291" r:id="rId20"/>
    <p:sldId id="336" r:id="rId21"/>
    <p:sldId id="349" r:id="rId22"/>
    <p:sldId id="338" r:id="rId23"/>
    <p:sldId id="304" r:id="rId24"/>
    <p:sldId id="285" r:id="rId25"/>
    <p:sldId id="305" r:id="rId26"/>
    <p:sldId id="286" r:id="rId27"/>
    <p:sldId id="306" r:id="rId28"/>
    <p:sldId id="293" r:id="rId29"/>
    <p:sldId id="307" r:id="rId30"/>
    <p:sldId id="288" r:id="rId31"/>
    <p:sldId id="308" r:id="rId32"/>
    <p:sldId id="294" r:id="rId33"/>
    <p:sldId id="310" r:id="rId34"/>
    <p:sldId id="296" r:id="rId35"/>
    <p:sldId id="311" r:id="rId36"/>
    <p:sldId id="297" r:id="rId37"/>
    <p:sldId id="312" r:id="rId38"/>
    <p:sldId id="298" r:id="rId39"/>
    <p:sldId id="318" r:id="rId40"/>
    <p:sldId id="319" r:id="rId41"/>
    <p:sldId id="320" r:id="rId42"/>
    <p:sldId id="301" r:id="rId43"/>
    <p:sldId id="313" r:id="rId44"/>
    <p:sldId id="299" r:id="rId45"/>
    <p:sldId id="334" r:id="rId46"/>
    <p:sldId id="316" r:id="rId47"/>
    <p:sldId id="302" r:id="rId48"/>
    <p:sldId id="317" r:id="rId49"/>
    <p:sldId id="303" r:id="rId50"/>
    <p:sldId id="342" r:id="rId51"/>
    <p:sldId id="343" r:id="rId52"/>
    <p:sldId id="340" r:id="rId5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3FFB3"/>
    <a:srgbClr val="E78FE7"/>
    <a:srgbClr val="93E792"/>
    <a:srgbClr val="357118"/>
    <a:srgbClr val="354C18"/>
    <a:srgbClr val="264800"/>
    <a:srgbClr val="FBEF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3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87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3F56B4-6DA3-B645-8838-6D4D99F65EF4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FB943-4DBE-5743-94EB-2B65DCEFC5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86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D8DF-350E-754E-B2F5-8B3FBAF411D5}" type="datetimeFigureOut">
              <a:rPr lang="en-US" smtClean="0"/>
              <a:pPr/>
              <a:t>7/23/2014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6D4D3-BFEC-924D-92B1-1147660943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099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21200" y="6451212"/>
            <a:ext cx="660400" cy="2730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C17E6FF3-647C-8041-8AB3-2B1FE324C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6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69110"/>
            <a:ext cx="8229600" cy="495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pic>
        <p:nvPicPr>
          <p:cNvPr id="1031" name="Picture 7" descr="YorkULogoHor(large)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313525"/>
            <a:ext cx="1365250" cy="54447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 userDrawn="1"/>
        </p:nvSpPr>
        <p:spPr>
          <a:xfrm>
            <a:off x="6523264" y="6447263"/>
            <a:ext cx="2620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Last Updated:  </a:t>
            </a:r>
            <a:r>
              <a:rPr lang="en-CA" sz="1200" dirty="0" smtClean="0"/>
              <a:t>2014-01-20 5:01 PM</a:t>
            </a:r>
            <a:endParaRPr lang="en-US" sz="12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365250" y="6322237"/>
            <a:ext cx="87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CSE 2011</a:t>
            </a:r>
            <a:endParaRPr lang="en-US" sz="12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365250" y="6542901"/>
            <a:ext cx="107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Prof. J. Elder</a:t>
            </a:r>
            <a:endParaRPr lang="en-US" sz="12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292600" y="6447263"/>
            <a:ext cx="56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 </a:t>
            </a:r>
            <a:fld id="{B2C42470-DA64-F644-A452-83824504D888}" type="slidenum">
              <a:rPr lang="en-US" sz="1200" smtClean="0"/>
              <a:pPr/>
              <a:t>‹#›</a:t>
            </a:fld>
            <a:r>
              <a:rPr lang="en-US" sz="1200" dirty="0" smtClean="0"/>
              <a:t> -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5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1" fontAlgn="base" hangingPunct="1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1" fontAlgn="base" hangingPunct="1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1" fontAlgn="base" hangingPunct="1">
        <a:spcBef>
          <a:spcPct val="5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7/docs/api/java/util/Iterator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nterface_(java)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en.wikipedia.org/wiki/Class_(computer_scienc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oogle" TargetMode="External"/><Relationship Id="rId5" Type="http://schemas.openxmlformats.org/officeDocument/2006/relationships/hyperlink" Target="http://en.wikipedia.org/wiki/Joshua_Bloch" TargetMode="External"/><Relationship Id="rId4" Type="http://schemas.openxmlformats.org/officeDocument/2006/relationships/hyperlink" Target="http://en.wikipedia.org/wiki/Data_structure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dirty="0" smtClean="0"/>
              <a:t>Java Collections Framework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Chapters 7.5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Java Collections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880"/>
            <a:ext cx="8229600" cy="5115284"/>
          </a:xfrm>
        </p:spPr>
        <p:txBody>
          <a:bodyPr/>
          <a:lstStyle/>
          <a:p>
            <a:r>
              <a:rPr lang="en-US" sz="2000" dirty="0" smtClean="0"/>
              <a:t>Package </a:t>
            </a:r>
            <a:r>
              <a:rPr lang="en-US" sz="2000" dirty="0" err="1"/>
              <a:t>j</a:t>
            </a:r>
            <a:r>
              <a:rPr lang="en-US" sz="2000" dirty="0" err="1" smtClean="0"/>
              <a:t>ava.util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In this lecture we will survey the interfaces, abstract classes and classes </a:t>
            </a:r>
            <a:r>
              <a:rPr lang="en-US" sz="2000" b="1" dirty="0" smtClean="0">
                <a:solidFill>
                  <a:srgbClr val="800000"/>
                </a:solidFill>
              </a:rPr>
              <a:t>for linear data structures </a:t>
            </a:r>
            <a:r>
              <a:rPr lang="en-US" sz="2000" dirty="0" smtClean="0"/>
              <a:t>provided by the Java Collections Framework.</a:t>
            </a:r>
          </a:p>
          <a:p>
            <a:r>
              <a:rPr lang="en-US" sz="2000" dirty="0" smtClean="0"/>
              <a:t>We will not cover all of the details (e.g., the exceptions that may be thrown).</a:t>
            </a:r>
          </a:p>
          <a:p>
            <a:r>
              <a:rPr lang="en-US" sz="2000" dirty="0" smtClean="0"/>
              <a:t>For additional details, please see</a:t>
            </a:r>
          </a:p>
          <a:p>
            <a:pPr lvl="1"/>
            <a:r>
              <a:rPr lang="en-US" sz="1800" b="1" dirty="0" err="1" smtClean="0">
                <a:solidFill>
                  <a:srgbClr val="800000"/>
                </a:solidFill>
              </a:rPr>
              <a:t>Javadoc</a:t>
            </a:r>
            <a:r>
              <a:rPr lang="en-US" sz="1800" dirty="0" smtClean="0"/>
              <a:t>, provided with your java distribution.</a:t>
            </a:r>
          </a:p>
          <a:p>
            <a:pPr lvl="1"/>
            <a:r>
              <a:rPr lang="en-US" sz="1800" b="1" dirty="0" smtClean="0">
                <a:solidFill>
                  <a:srgbClr val="800000"/>
                </a:solidFill>
              </a:rPr>
              <a:t>Comments and code in the specific </a:t>
            </a:r>
            <a:r>
              <a:rPr lang="en-US" sz="1800" b="1" dirty="0" err="1" smtClean="0">
                <a:solidFill>
                  <a:srgbClr val="800000"/>
                </a:solidFill>
              </a:rPr>
              <a:t>java.util</a:t>
            </a:r>
            <a:r>
              <a:rPr lang="en-US" sz="1800" b="1" dirty="0" smtClean="0">
                <a:solidFill>
                  <a:srgbClr val="800000"/>
                </a:solidFill>
              </a:rPr>
              <a:t>.*.java files</a:t>
            </a:r>
            <a:r>
              <a:rPr lang="en-US" sz="1800" dirty="0" smtClean="0"/>
              <a:t>, provided with your java distribution.</a:t>
            </a:r>
          </a:p>
          <a:p>
            <a:pPr lvl="1"/>
            <a:r>
              <a:rPr lang="en-US" sz="1800" b="1" dirty="0" smtClean="0">
                <a:solidFill>
                  <a:srgbClr val="800000"/>
                </a:solidFill>
              </a:rPr>
              <a:t>The Collections Java tutorial</a:t>
            </a:r>
            <a:r>
              <a:rPr lang="en-US" sz="1800" dirty="0"/>
              <a:t>, available at http://</a:t>
            </a:r>
            <a:r>
              <a:rPr lang="en-US" sz="1800" dirty="0" err="1"/>
              <a:t>docs.oracle.com</a:t>
            </a:r>
            <a:r>
              <a:rPr lang="en-US" sz="1800" dirty="0"/>
              <a:t>/</a:t>
            </a:r>
            <a:r>
              <a:rPr lang="en-US" sz="1800" dirty="0" err="1"/>
              <a:t>javase</a:t>
            </a:r>
            <a:r>
              <a:rPr lang="en-US" sz="1800" dirty="0"/>
              <a:t>/tutorial/collections/</a:t>
            </a:r>
            <a:r>
              <a:rPr lang="en-US" sz="1800" dirty="0" err="1"/>
              <a:t>index.html</a:t>
            </a:r>
            <a:endParaRPr lang="en-US" sz="1800" dirty="0" smtClean="0"/>
          </a:p>
          <a:p>
            <a:pPr lvl="1"/>
            <a:r>
              <a:rPr lang="en-US" sz="1800" dirty="0" smtClean="0"/>
              <a:t>Chan et al, The Java Class Libraries, Second Edition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4896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Collection Interfaces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2609850"/>
            <a:ext cx="5562600" cy="16383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2743873" y="2359825"/>
            <a:ext cx="3190755" cy="1820967"/>
          </a:xfrm>
          <a:prstGeom prst="ellipse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the Java Collections Framework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Iterators</a:t>
            </a:r>
          </a:p>
          <a:p>
            <a:r>
              <a:rPr lang="en-US" dirty="0" smtClean="0"/>
              <a:t>Interfaces, Abstract Classes and Classes of </a:t>
            </a:r>
            <a:r>
              <a:rPr lang="en-US" dirty="0"/>
              <a:t>the Java Collections Framework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5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Traversing Collections in Java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two ways to traverse collections: </a:t>
            </a:r>
          </a:p>
          <a:p>
            <a:pPr lvl="1"/>
            <a:r>
              <a:rPr lang="en-US" dirty="0" smtClean="0"/>
              <a:t>using </a:t>
            </a:r>
            <a:r>
              <a:rPr lang="en-US" b="1" dirty="0" err="1" smtClean="0">
                <a:solidFill>
                  <a:srgbClr val="800000"/>
                </a:solidFill>
              </a:rPr>
              <a:t>Iterators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with the (enhanced) </a:t>
            </a:r>
            <a:r>
              <a:rPr lang="en-US" b="1" dirty="0" smtClean="0">
                <a:solidFill>
                  <a:srgbClr val="800000"/>
                </a:solidFill>
              </a:rPr>
              <a:t>for-each </a:t>
            </a:r>
            <a:r>
              <a:rPr lang="en-US" dirty="0" smtClean="0"/>
              <a:t>construct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991"/>
            <a:ext cx="8229600" cy="566447"/>
          </a:xfrm>
        </p:spPr>
        <p:txBody>
          <a:bodyPr/>
          <a:lstStyle/>
          <a:p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7294"/>
            <a:ext cx="8589682" cy="5438870"/>
          </a:xfrm>
        </p:spPr>
        <p:txBody>
          <a:bodyPr/>
          <a:lstStyle/>
          <a:p>
            <a:r>
              <a:rPr lang="en-US" sz="2000" dirty="0" smtClean="0"/>
              <a:t>An </a:t>
            </a:r>
            <a:r>
              <a:rPr lang="en-US" sz="2000" dirty="0" smtClean="0">
                <a:hlinkClick r:id="rId2"/>
              </a:rPr>
              <a:t>Iterator</a:t>
            </a:r>
            <a:r>
              <a:rPr lang="en-US" sz="2000" dirty="0" smtClean="0"/>
              <a:t> is an object that enables you to traverse through a collection and to remove elements from the collection selectively, if desired. </a:t>
            </a:r>
          </a:p>
          <a:p>
            <a:r>
              <a:rPr lang="en-US" sz="2000" dirty="0" smtClean="0"/>
              <a:t>You get an Iterator for a collection by calling </a:t>
            </a:r>
            <a:r>
              <a:rPr lang="en-US" sz="2000" smtClean="0"/>
              <a:t>the collection’s iterator </a:t>
            </a:r>
            <a:r>
              <a:rPr lang="en-US" sz="2000" dirty="0" smtClean="0"/>
              <a:t>method.</a:t>
            </a:r>
          </a:p>
          <a:p>
            <a:r>
              <a:rPr lang="en-US" sz="2000" dirty="0" smtClean="0"/>
              <a:t>Suppose </a:t>
            </a:r>
            <a:r>
              <a:rPr lang="en-US" sz="2000" b="1" dirty="0" smtClean="0">
                <a:solidFill>
                  <a:srgbClr val="008000"/>
                </a:solidFill>
              </a:rPr>
              <a:t>collection </a:t>
            </a:r>
            <a:r>
              <a:rPr lang="en-US" sz="2000" dirty="0" smtClean="0"/>
              <a:t>is an instance of a </a:t>
            </a:r>
            <a:r>
              <a:rPr lang="en-US" sz="2000" b="1" dirty="0" smtClean="0">
                <a:solidFill>
                  <a:schemeClr val="tx2"/>
                </a:solidFill>
              </a:rPr>
              <a:t>Collection</a:t>
            </a:r>
            <a:r>
              <a:rPr lang="en-US" sz="2000" dirty="0" smtClean="0"/>
              <a:t>.  Then to print out each element on a separate line: 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&lt;E&gt; </a:t>
            </a:r>
            <a:r>
              <a:rPr lang="en-US" sz="2000" b="1" dirty="0" smtClean="0">
                <a:solidFill>
                  <a:srgbClr val="008000"/>
                </a:solidFill>
              </a:rPr>
              <a:t>it</a:t>
            </a:r>
            <a:r>
              <a:rPr lang="en-US" sz="2000" dirty="0" smtClean="0"/>
              <a:t> = </a:t>
            </a:r>
            <a:r>
              <a:rPr lang="en-US" sz="2000" b="1" dirty="0" err="1" smtClean="0">
                <a:solidFill>
                  <a:srgbClr val="008000"/>
                </a:solidFill>
              </a:rPr>
              <a:t>collection</a:t>
            </a:r>
            <a:r>
              <a:rPr lang="en-US" sz="2000" dirty="0" err="1" smtClean="0"/>
              <a:t>.iterator</a:t>
            </a:r>
            <a:r>
              <a:rPr lang="en-US" sz="2000" dirty="0" smtClean="0"/>
              <a:t>();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chemeClr val="accent3"/>
                </a:solidFill>
              </a:rPr>
              <a:t>while </a:t>
            </a:r>
            <a:r>
              <a:rPr lang="en-US" sz="2000" dirty="0" smtClean="0"/>
              <a:t>(</a:t>
            </a:r>
            <a:r>
              <a:rPr lang="en-US" sz="2000" b="1" dirty="0" err="1" smtClean="0">
                <a:solidFill>
                  <a:srgbClr val="008000"/>
                </a:solidFill>
              </a:rPr>
              <a:t>it</a:t>
            </a:r>
            <a:r>
              <a:rPr lang="en-US" sz="2000" dirty="0" err="1" smtClean="0"/>
              <a:t>.hasNext</a:t>
            </a:r>
            <a:r>
              <a:rPr lang="en-US" sz="2000" dirty="0" smtClean="0"/>
              <a:t>())</a:t>
            </a:r>
          </a:p>
          <a:p>
            <a:pPr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</a:t>
            </a:r>
            <a:r>
              <a:rPr lang="en-US" sz="2000" b="1" dirty="0" err="1" smtClean="0">
                <a:solidFill>
                  <a:srgbClr val="008000"/>
                </a:solidFill>
              </a:rPr>
              <a:t>it</a:t>
            </a:r>
            <a:r>
              <a:rPr lang="en-US" sz="2000" dirty="0" err="1" smtClean="0"/>
              <a:t>.next</a:t>
            </a:r>
            <a:r>
              <a:rPr lang="en-US" sz="2000" dirty="0" smtClean="0"/>
              <a:t>());</a:t>
            </a:r>
          </a:p>
          <a:p>
            <a:r>
              <a:rPr lang="en-US" sz="2000" dirty="0"/>
              <a:t>Note that next() does two things:</a:t>
            </a:r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Returns the current </a:t>
            </a:r>
            <a:r>
              <a:rPr lang="en-US" sz="1600" dirty="0" smtClean="0"/>
              <a:t>element (initially the first element)</a:t>
            </a:r>
            <a:endParaRPr lang="en-US" sz="1600" dirty="0"/>
          </a:p>
          <a:p>
            <a:pPr lvl="1" indent="-342900">
              <a:buFont typeface="+mj-lt"/>
              <a:buAutoNum type="arabicPeriod"/>
            </a:pPr>
            <a:r>
              <a:rPr lang="en-US" sz="1600" dirty="0"/>
              <a:t>Steps to the next element and makes it the current element.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305"/>
            <a:ext cx="8229600" cy="566447"/>
          </a:xfrm>
        </p:spPr>
        <p:txBody>
          <a:bodyPr/>
          <a:lstStyle/>
          <a:p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1895"/>
            <a:ext cx="8528046" cy="4957054"/>
          </a:xfrm>
        </p:spPr>
        <p:txBody>
          <a:bodyPr/>
          <a:lstStyle/>
          <a:p>
            <a:pPr>
              <a:buNone/>
            </a:pPr>
            <a:r>
              <a:rPr lang="en-US" sz="2000" dirty="0" err="1" smtClean="0"/>
              <a:t>Iterator</a:t>
            </a:r>
            <a:r>
              <a:rPr lang="en-US" sz="2000" dirty="0" smtClean="0"/>
              <a:t> interface:  </a:t>
            </a:r>
          </a:p>
          <a:p>
            <a:pPr>
              <a:spcBef>
                <a:spcPts val="840"/>
              </a:spcBef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chemeClr val="accent3"/>
                </a:solidFill>
              </a:rPr>
              <a:t>public interface </a:t>
            </a:r>
            <a:r>
              <a:rPr lang="en-US" sz="2000" b="1" dirty="0" err="1" smtClean="0"/>
              <a:t>Iterator</a:t>
            </a:r>
            <a:r>
              <a:rPr lang="en-US" sz="2000" dirty="0" smtClean="0"/>
              <a:t>&lt;E&gt; { </a:t>
            </a:r>
          </a:p>
          <a:p>
            <a:pPr>
              <a:spcBef>
                <a:spcPts val="840"/>
              </a:spcBef>
              <a:buNone/>
            </a:pPr>
            <a:r>
              <a:rPr lang="en-US" sz="2000" dirty="0" smtClean="0"/>
              <a:t>		</a:t>
            </a:r>
            <a:r>
              <a:rPr lang="en-US" sz="2000" b="1" dirty="0" err="1" smtClean="0">
                <a:solidFill>
                  <a:srgbClr val="0000FF"/>
                </a:solidFill>
              </a:rPr>
              <a:t>boolean</a:t>
            </a:r>
            <a:r>
              <a:rPr lang="en-US" sz="2000" b="1" dirty="0" smtClean="0">
                <a:solidFill>
                  <a:srgbClr val="0000FF"/>
                </a:solidFill>
              </a:rPr>
              <a:t> </a:t>
            </a:r>
            <a:r>
              <a:rPr lang="en-US" sz="2000" b="1" dirty="0" err="1" smtClean="0"/>
              <a:t>hasNext</a:t>
            </a:r>
            <a:r>
              <a:rPr lang="en-US" sz="2000" dirty="0" smtClean="0"/>
              <a:t>(); </a:t>
            </a:r>
          </a:p>
          <a:p>
            <a:pPr>
              <a:spcBef>
                <a:spcPts val="840"/>
              </a:spcBef>
              <a:buNone/>
            </a:pPr>
            <a:r>
              <a:rPr lang="en-US" sz="2000" dirty="0" smtClean="0"/>
              <a:t>		E </a:t>
            </a:r>
            <a:r>
              <a:rPr lang="en-US" sz="2000" b="1" dirty="0" smtClean="0"/>
              <a:t>next</a:t>
            </a:r>
            <a:r>
              <a:rPr lang="en-US" sz="2000" dirty="0" smtClean="0"/>
              <a:t>(); </a:t>
            </a:r>
          </a:p>
          <a:p>
            <a:pPr>
              <a:spcBef>
                <a:spcPts val="840"/>
              </a:spcBef>
              <a:buNone/>
            </a:pPr>
            <a:r>
              <a:rPr lang="en-US" sz="2000" dirty="0" smtClean="0"/>
              <a:t>		</a:t>
            </a:r>
            <a:r>
              <a:rPr lang="en-US" sz="2000" b="1" dirty="0" smtClean="0">
                <a:solidFill>
                  <a:srgbClr val="0000FF"/>
                </a:solidFill>
              </a:rPr>
              <a:t>void </a:t>
            </a:r>
            <a:r>
              <a:rPr lang="en-US" sz="2000" b="1" dirty="0" smtClean="0"/>
              <a:t>remove</a:t>
            </a:r>
            <a:r>
              <a:rPr lang="en-US" sz="2000" dirty="0" smtClean="0"/>
              <a:t>(); 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//optional </a:t>
            </a:r>
          </a:p>
          <a:p>
            <a:pPr>
              <a:spcBef>
                <a:spcPts val="840"/>
              </a:spcBef>
              <a:buNone/>
            </a:pPr>
            <a:r>
              <a:rPr lang="en-US" sz="2000" dirty="0" smtClean="0"/>
              <a:t>} </a:t>
            </a:r>
          </a:p>
          <a:p>
            <a:r>
              <a:rPr lang="en-US" sz="2000" b="1" dirty="0" err="1" smtClean="0">
                <a:solidFill>
                  <a:srgbClr val="800000"/>
                </a:solidFill>
              </a:rPr>
              <a:t>hasNext</a:t>
            </a:r>
            <a:r>
              <a:rPr lang="en-US" sz="2000" b="1" dirty="0" smtClean="0">
                <a:solidFill>
                  <a:srgbClr val="800000"/>
                </a:solidFill>
              </a:rPr>
              <a:t>()</a:t>
            </a:r>
            <a:r>
              <a:rPr lang="en-US" sz="2000" b="1" dirty="0" smtClean="0"/>
              <a:t> </a:t>
            </a:r>
            <a:r>
              <a:rPr lang="en-US" sz="2000" dirty="0" smtClean="0"/>
              <a:t>returns true if the iteration has more elements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next()</a:t>
            </a:r>
            <a:r>
              <a:rPr lang="en-US" sz="2000" b="1" dirty="0" smtClean="0"/>
              <a:t> </a:t>
            </a:r>
            <a:r>
              <a:rPr lang="en-US" sz="2000" dirty="0" smtClean="0"/>
              <a:t>returns the next element in the iteration.</a:t>
            </a:r>
          </a:p>
          <a:p>
            <a:pPr lvl="1"/>
            <a:r>
              <a:rPr lang="en-US" sz="1600" dirty="0" smtClean="0"/>
              <a:t>throws exception if iterator has already visited all elements.  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remove()</a:t>
            </a:r>
            <a:r>
              <a:rPr lang="en-US" sz="2000" b="1" dirty="0" smtClean="0"/>
              <a:t> </a:t>
            </a:r>
            <a:r>
              <a:rPr lang="en-US" sz="2000" dirty="0" smtClean="0"/>
              <a:t>removes the last element that was returned by next. </a:t>
            </a:r>
          </a:p>
          <a:p>
            <a:pPr lvl="1"/>
            <a:r>
              <a:rPr lang="en-US" sz="1800" dirty="0" smtClean="0"/>
              <a:t>remove may be called only once per call to next </a:t>
            </a:r>
          </a:p>
          <a:p>
            <a:pPr lvl="1"/>
            <a:r>
              <a:rPr lang="en-US" sz="1800" dirty="0" smtClean="0"/>
              <a:t>otherwise throws an exception.</a:t>
            </a:r>
          </a:p>
          <a:p>
            <a:pPr lvl="1"/>
            <a:r>
              <a:rPr lang="en-US" sz="1800" dirty="0" err="1" smtClean="0"/>
              <a:t>Iterator.</a:t>
            </a:r>
            <a:r>
              <a:rPr lang="en-US" sz="1800" b="1" dirty="0" err="1" smtClean="0"/>
              <a:t>remove</a:t>
            </a:r>
            <a:r>
              <a:rPr lang="en-US" sz="1800" b="1" dirty="0" smtClean="0"/>
              <a:t> </a:t>
            </a:r>
            <a:r>
              <a:rPr lang="en-US" sz="1800" dirty="0" smtClean="0"/>
              <a:t>is the </a:t>
            </a:r>
            <a:r>
              <a:rPr lang="en-US" sz="1800" i="1" dirty="0" smtClean="0"/>
              <a:t>only</a:t>
            </a:r>
            <a:r>
              <a:rPr lang="en-US" sz="1800" dirty="0" smtClean="0"/>
              <a:t> safe way to modify a collection during iteration 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make a copy of the collection.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Good:</a:t>
            </a:r>
            <a:r>
              <a:rPr lang="en-US" dirty="0" smtClean="0"/>
              <a:t>  could make copy private – no other objects could change it from under you.</a:t>
            </a:r>
          </a:p>
          <a:p>
            <a:pPr lvl="1"/>
            <a:r>
              <a:rPr lang="en-US" b="1" dirty="0" smtClean="0">
                <a:solidFill>
                  <a:schemeClr val="tx2"/>
                </a:solidFill>
              </a:rPr>
              <a:t>Bad:</a:t>
            </a:r>
            <a:r>
              <a:rPr lang="en-US" dirty="0" smtClean="0"/>
              <a:t>  </a:t>
            </a:r>
            <a:r>
              <a:rPr lang="en-US" b="1" dirty="0" smtClean="0"/>
              <a:t>construction </a:t>
            </a:r>
            <a:r>
              <a:rPr lang="en-US" dirty="0" smtClean="0"/>
              <a:t>is </a:t>
            </a:r>
            <a:r>
              <a:rPr lang="en-US" dirty="0" err="1" smtClean="0"/>
              <a:t>O(n</a:t>
            </a:r>
            <a:r>
              <a:rPr lang="en-US" dirty="0" smtClean="0"/>
              <a:t>).</a:t>
            </a:r>
          </a:p>
          <a:p>
            <a:r>
              <a:rPr lang="en-US" dirty="0" smtClean="0"/>
              <a:t>Could use the collection itself (the typical choice).</a:t>
            </a:r>
          </a:p>
          <a:p>
            <a:pPr lvl="1"/>
            <a:r>
              <a:rPr lang="en-US" b="1" dirty="0" smtClean="0">
                <a:solidFill>
                  <a:srgbClr val="008000"/>
                </a:solidFill>
              </a:rPr>
              <a:t>Good: </a:t>
            </a:r>
            <a:r>
              <a:rPr lang="en-US" dirty="0" smtClean="0"/>
              <a:t> </a:t>
            </a:r>
            <a:r>
              <a:rPr lang="en-US" b="1" dirty="0" smtClean="0"/>
              <a:t>construction</a:t>
            </a:r>
            <a:r>
              <a:rPr lang="en-US" dirty="0" smtClean="0"/>
              <a:t>, </a:t>
            </a:r>
            <a:r>
              <a:rPr lang="en-US" b="1" dirty="0" err="1" smtClean="0"/>
              <a:t>hasNext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next </a:t>
            </a:r>
            <a:r>
              <a:rPr lang="en-US" dirty="0" smtClean="0"/>
              <a:t>are all O(1).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Bad:</a:t>
            </a:r>
            <a:r>
              <a:rPr lang="en-US" dirty="0" smtClean="0"/>
              <a:t> if another object makes a structural change to the collection, the results are unspecified.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Enhanced For-Each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10"/>
            <a:ext cx="8477624" cy="4957054"/>
          </a:xfrm>
        </p:spPr>
        <p:txBody>
          <a:bodyPr/>
          <a:lstStyle/>
          <a:p>
            <a:r>
              <a:rPr lang="en-US" dirty="0" smtClean="0"/>
              <a:t>Suppose </a:t>
            </a:r>
            <a:r>
              <a:rPr lang="en-US" b="1" dirty="0" smtClean="0">
                <a:solidFill>
                  <a:srgbClr val="008000"/>
                </a:solidFill>
              </a:rPr>
              <a:t>collection </a:t>
            </a:r>
            <a:r>
              <a:rPr lang="en-US" dirty="0" smtClean="0"/>
              <a:t>is an instance of a </a:t>
            </a:r>
            <a:r>
              <a:rPr lang="en-US" b="1" dirty="0" smtClean="0">
                <a:solidFill>
                  <a:schemeClr val="tx2"/>
                </a:solidFill>
              </a:rPr>
              <a:t>Collection</a:t>
            </a:r>
            <a:r>
              <a:rPr lang="en-US" dirty="0" smtClean="0"/>
              <a:t>.  Then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chemeClr val="accent3"/>
                </a:solidFill>
              </a:rPr>
              <a:t>for </a:t>
            </a:r>
            <a:r>
              <a:rPr lang="en-US" dirty="0" smtClean="0"/>
              <a:t>(</a:t>
            </a:r>
            <a:r>
              <a:rPr lang="en-US" b="1" dirty="0" smtClean="0"/>
              <a:t>Object </a:t>
            </a:r>
            <a:r>
              <a:rPr lang="en-US" dirty="0" err="1" smtClean="0"/>
              <a:t>o</a:t>
            </a:r>
            <a:r>
              <a:rPr lang="en-US" dirty="0" smtClean="0"/>
              <a:t> : </a:t>
            </a:r>
            <a:r>
              <a:rPr lang="en-US" b="1" dirty="0" smtClean="0">
                <a:solidFill>
                  <a:srgbClr val="008000"/>
                </a:solidFill>
              </a:rPr>
              <a:t>collection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System.out.println(o</a:t>
            </a:r>
            <a:r>
              <a:rPr lang="en-US" dirty="0" smtClean="0"/>
              <a:t>); </a:t>
            </a:r>
          </a:p>
          <a:p>
            <a:pPr>
              <a:buNone/>
            </a:pPr>
            <a:r>
              <a:rPr lang="en-US" dirty="0" smtClean="0"/>
              <a:t>	prints each element of the collection on a separate line.</a:t>
            </a:r>
          </a:p>
          <a:p>
            <a:r>
              <a:rPr lang="en-US" dirty="0" smtClean="0"/>
              <a:t>This code is just shorthand:  it compiles to use </a:t>
            </a:r>
            <a:r>
              <a:rPr lang="en-US" dirty="0" err="1" smtClean="0"/>
              <a:t>o.iterator</a:t>
            </a:r>
            <a:r>
              <a:rPr lang="en-US" dirty="0" smtClean="0"/>
              <a:t>().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Generality of </a:t>
            </a:r>
            <a:r>
              <a:rPr lang="en-US" dirty="0" err="1" smtClean="0"/>
              <a:t>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</a:t>
            </a:r>
            <a:r>
              <a:rPr lang="en-US" dirty="0" err="1" smtClean="0"/>
              <a:t>iterators</a:t>
            </a:r>
            <a:r>
              <a:rPr lang="en-US" dirty="0" smtClean="0"/>
              <a:t> are general in that they apply to any collection.</a:t>
            </a:r>
          </a:p>
          <a:p>
            <a:pPr lvl="1"/>
            <a:r>
              <a:rPr lang="en-US" dirty="0" smtClean="0"/>
              <a:t>Could represent a sequence, set or map.</a:t>
            </a:r>
          </a:p>
          <a:p>
            <a:pPr lvl="1"/>
            <a:r>
              <a:rPr lang="en-US" dirty="0" smtClean="0"/>
              <a:t>Could be implemented using arrays or linked lists.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539"/>
            <a:ext cx="8229600" cy="566447"/>
          </a:xfr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b="1" dirty="0" err="1" smtClean="0">
                <a:solidFill>
                  <a:srgbClr val="800000"/>
                </a:solidFill>
              </a:rPr>
              <a:t>ListIterators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1675"/>
            <a:ext cx="8686800" cy="4957054"/>
          </a:xfrm>
        </p:spPr>
        <p:txBody>
          <a:bodyPr/>
          <a:lstStyle/>
          <a:p>
            <a:r>
              <a:rPr lang="en-US" sz="2000" dirty="0" smtClean="0"/>
              <a:t>A </a:t>
            </a:r>
            <a:r>
              <a:rPr lang="en-US" sz="2000" b="1" dirty="0" err="1" smtClean="0">
                <a:solidFill>
                  <a:srgbClr val="800000"/>
                </a:solidFill>
              </a:rPr>
              <a:t>ListIterator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extends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to treat the collection as a list, allowing </a:t>
            </a:r>
          </a:p>
          <a:p>
            <a:pPr lvl="1"/>
            <a:r>
              <a:rPr lang="en-US" sz="1800" dirty="0" smtClean="0"/>
              <a:t>access to the integer position (index) of elements</a:t>
            </a:r>
          </a:p>
          <a:p>
            <a:pPr lvl="1"/>
            <a:r>
              <a:rPr lang="en-US" sz="1800" dirty="0" smtClean="0"/>
              <a:t>forward and backward traversal</a:t>
            </a:r>
          </a:p>
          <a:p>
            <a:pPr lvl="1"/>
            <a:r>
              <a:rPr lang="en-US" sz="1800" dirty="0" smtClean="0"/>
              <a:t>modification and insertion of elements.</a:t>
            </a:r>
          </a:p>
          <a:p>
            <a:r>
              <a:rPr lang="en-US" sz="2000" dirty="0" smtClean="0"/>
              <a:t>The current position is viewed as being either</a:t>
            </a:r>
          </a:p>
          <a:p>
            <a:pPr lvl="1"/>
            <a:r>
              <a:rPr lang="en-US" sz="1800" dirty="0" smtClean="0"/>
              <a:t>Before the first element</a:t>
            </a:r>
          </a:p>
          <a:p>
            <a:pPr lvl="1"/>
            <a:r>
              <a:rPr lang="en-US" sz="1800" dirty="0" smtClean="0"/>
              <a:t>Between two elements</a:t>
            </a:r>
          </a:p>
          <a:p>
            <a:pPr lvl="1"/>
            <a:r>
              <a:rPr lang="en-US" sz="1800" dirty="0" smtClean="0"/>
              <a:t>After the last element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24003" y="1853783"/>
            <a:ext cx="91593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49192" y="2491674"/>
            <a:ext cx="127514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ListIterator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H="1">
            <a:off x="7650089" y="2346119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the Java Collections Framework</a:t>
            </a:r>
          </a:p>
          <a:p>
            <a:r>
              <a:rPr lang="en-US" dirty="0" smtClean="0"/>
              <a:t>Iterators</a:t>
            </a:r>
          </a:p>
          <a:p>
            <a:r>
              <a:rPr lang="en-US" dirty="0" smtClean="0"/>
              <a:t>Interfaces, Abstract Classes and Classes of </a:t>
            </a:r>
            <a:r>
              <a:rPr lang="en-US" dirty="0"/>
              <a:t>the Java Collections Framework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1898"/>
            <a:ext cx="8229600" cy="566447"/>
          </a:xfr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b="1" dirty="0" err="1" smtClean="0">
                <a:solidFill>
                  <a:srgbClr val="800000"/>
                </a:solidFill>
              </a:rPr>
              <a:t>ListIterators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8855"/>
            <a:ext cx="8686800" cy="4957054"/>
          </a:xfrm>
        </p:spPr>
        <p:txBody>
          <a:bodyPr/>
          <a:lstStyle/>
          <a:p>
            <a:r>
              <a:rPr lang="en-US" sz="1800" dirty="0" err="1" smtClean="0"/>
              <a:t>ListIterators</a:t>
            </a:r>
            <a:r>
              <a:rPr lang="en-US" sz="1800" dirty="0" smtClean="0"/>
              <a:t> support the following methods:</a:t>
            </a:r>
            <a:endParaRPr lang="en-US" sz="1800" dirty="0"/>
          </a:p>
          <a:p>
            <a:pPr lvl="1"/>
            <a:r>
              <a:rPr lang="en-US" sz="1600" b="1" dirty="0">
                <a:solidFill>
                  <a:srgbClr val="800000"/>
                </a:solidFill>
              </a:rPr>
              <a:t>add(e</a:t>
            </a:r>
            <a:r>
              <a:rPr lang="en-US" sz="1600" b="1" dirty="0" smtClean="0">
                <a:solidFill>
                  <a:srgbClr val="800000"/>
                </a:solidFill>
              </a:rPr>
              <a:t>):  </a:t>
            </a:r>
            <a:r>
              <a:rPr lang="en-US" sz="1600" dirty="0" smtClean="0">
                <a:solidFill>
                  <a:srgbClr val="000000"/>
                </a:solidFill>
              </a:rPr>
              <a:t>inserts element e at current position (before implicit cursor)</a:t>
            </a:r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sz="1600" b="1" dirty="0" err="1" smtClean="0">
                <a:solidFill>
                  <a:srgbClr val="800000"/>
                </a:solidFill>
              </a:rPr>
              <a:t>hasNext</a:t>
            </a:r>
            <a:r>
              <a:rPr lang="en-US" sz="1600" b="1" dirty="0" smtClean="0">
                <a:solidFill>
                  <a:srgbClr val="800000"/>
                </a:solidFill>
              </a:rPr>
              <a:t>(</a:t>
            </a:r>
            <a:r>
              <a:rPr lang="en-US" sz="1600" b="1" dirty="0">
                <a:solidFill>
                  <a:srgbClr val="800000"/>
                </a:solidFill>
              </a:rPr>
              <a:t>)</a:t>
            </a:r>
          </a:p>
          <a:p>
            <a:pPr lvl="1"/>
            <a:r>
              <a:rPr lang="en-US" sz="1600" b="1" dirty="0" err="1">
                <a:solidFill>
                  <a:srgbClr val="800000"/>
                </a:solidFill>
              </a:rPr>
              <a:t>hasPrevious</a:t>
            </a:r>
            <a:r>
              <a:rPr lang="en-US" sz="1600" b="1" dirty="0">
                <a:solidFill>
                  <a:srgbClr val="800000"/>
                </a:solidFill>
              </a:rPr>
              <a:t>()</a:t>
            </a:r>
          </a:p>
          <a:p>
            <a:pPr lvl="1"/>
            <a:r>
              <a:rPr lang="en-US" sz="1600" b="1" dirty="0" smtClean="0">
                <a:solidFill>
                  <a:srgbClr val="800000"/>
                </a:solidFill>
              </a:rPr>
              <a:t>previous</a:t>
            </a:r>
            <a:r>
              <a:rPr lang="en-US" sz="1600" b="1" dirty="0">
                <a:solidFill>
                  <a:srgbClr val="800000"/>
                </a:solidFill>
              </a:rPr>
              <a:t>(</a:t>
            </a:r>
            <a:r>
              <a:rPr lang="en-US" sz="1600" b="1" dirty="0" smtClean="0">
                <a:solidFill>
                  <a:srgbClr val="800000"/>
                </a:solidFill>
              </a:rPr>
              <a:t>):  </a:t>
            </a:r>
            <a:r>
              <a:rPr lang="en-US" sz="1600" dirty="0" smtClean="0">
                <a:solidFill>
                  <a:srgbClr val="000000"/>
                </a:solidFill>
              </a:rPr>
              <a:t>returns element before current position and steps </a:t>
            </a:r>
            <a:r>
              <a:rPr lang="en-US" sz="1600" dirty="0" smtClean="0"/>
              <a:t>backward</a:t>
            </a:r>
          </a:p>
          <a:p>
            <a:pPr lvl="1"/>
            <a:r>
              <a:rPr lang="en-US" sz="1600" b="1" dirty="0">
                <a:solidFill>
                  <a:srgbClr val="800000"/>
                </a:solidFill>
              </a:rPr>
              <a:t>n</a:t>
            </a:r>
            <a:r>
              <a:rPr lang="en-US" sz="1600" b="1" dirty="0" smtClean="0">
                <a:solidFill>
                  <a:srgbClr val="800000"/>
                </a:solidFill>
              </a:rPr>
              <a:t>ext():  </a:t>
            </a:r>
            <a:r>
              <a:rPr lang="en-US" sz="1600" dirty="0">
                <a:solidFill>
                  <a:srgbClr val="000000"/>
                </a:solidFill>
              </a:rPr>
              <a:t>returns element </a:t>
            </a:r>
            <a:r>
              <a:rPr lang="en-US" sz="1600" dirty="0" smtClean="0">
                <a:solidFill>
                  <a:srgbClr val="000000"/>
                </a:solidFill>
              </a:rPr>
              <a:t>after current </a:t>
            </a:r>
            <a:r>
              <a:rPr lang="en-US" sz="1600" dirty="0">
                <a:solidFill>
                  <a:srgbClr val="000000"/>
                </a:solidFill>
              </a:rPr>
              <a:t>position and steps </a:t>
            </a:r>
            <a:r>
              <a:rPr lang="en-US" sz="1600" dirty="0" smtClean="0">
                <a:solidFill>
                  <a:srgbClr val="000000"/>
                </a:solidFill>
              </a:rPr>
              <a:t>forward</a:t>
            </a:r>
            <a:endParaRPr lang="en-US" sz="1600" dirty="0">
              <a:solidFill>
                <a:srgbClr val="000000"/>
              </a:solidFill>
            </a:endParaRPr>
          </a:p>
          <a:p>
            <a:pPr lvl="1"/>
            <a:r>
              <a:rPr lang="en-US" sz="1600" b="1" dirty="0" err="1">
                <a:solidFill>
                  <a:srgbClr val="800000"/>
                </a:solidFill>
              </a:rPr>
              <a:t>nextIndex</a:t>
            </a:r>
            <a:r>
              <a:rPr lang="en-US" sz="1600" b="1" dirty="0">
                <a:solidFill>
                  <a:srgbClr val="800000"/>
                </a:solidFill>
              </a:rPr>
              <a:t>()</a:t>
            </a:r>
          </a:p>
          <a:p>
            <a:pPr lvl="1"/>
            <a:r>
              <a:rPr lang="en-US" sz="1600" b="1" dirty="0" err="1">
                <a:solidFill>
                  <a:srgbClr val="800000"/>
                </a:solidFill>
              </a:rPr>
              <a:t>previousIndex</a:t>
            </a:r>
            <a:r>
              <a:rPr lang="en-US" sz="1600" b="1" dirty="0">
                <a:solidFill>
                  <a:srgbClr val="800000"/>
                </a:solidFill>
              </a:rPr>
              <a:t>()</a:t>
            </a:r>
          </a:p>
          <a:p>
            <a:pPr lvl="1"/>
            <a:r>
              <a:rPr lang="en-US" sz="1600" b="1" dirty="0">
                <a:solidFill>
                  <a:srgbClr val="800000"/>
                </a:solidFill>
              </a:rPr>
              <a:t>set</a:t>
            </a:r>
            <a:r>
              <a:rPr lang="en-US" sz="1600" b="1" dirty="0" smtClean="0">
                <a:solidFill>
                  <a:srgbClr val="800000"/>
                </a:solidFill>
              </a:rPr>
              <a:t>(e): </a:t>
            </a:r>
            <a:r>
              <a:rPr lang="en-US" sz="1600" dirty="0" smtClean="0">
                <a:solidFill>
                  <a:srgbClr val="000000"/>
                </a:solidFill>
              </a:rPr>
              <a:t>replaces the element returned by the most recent </a:t>
            </a:r>
            <a:r>
              <a:rPr lang="en-US" sz="1600" b="1" dirty="0" smtClean="0">
                <a:solidFill>
                  <a:schemeClr val="tx2"/>
                </a:solidFill>
              </a:rPr>
              <a:t>next</a:t>
            </a:r>
            <a:r>
              <a:rPr lang="en-US" sz="1600" b="1" dirty="0" smtClean="0">
                <a:solidFill>
                  <a:srgbClr val="800000"/>
                </a:solidFill>
              </a:rPr>
              <a:t>()</a:t>
            </a:r>
            <a:r>
              <a:rPr lang="en-US" sz="1600" dirty="0" smtClean="0">
                <a:solidFill>
                  <a:srgbClr val="000000"/>
                </a:solidFill>
              </a:rPr>
              <a:t> or </a:t>
            </a:r>
            <a:r>
              <a:rPr lang="en-US" sz="1600" b="1" dirty="0" smtClean="0">
                <a:solidFill>
                  <a:srgbClr val="800000"/>
                </a:solidFill>
              </a:rPr>
              <a:t>previous()</a:t>
            </a:r>
            <a:r>
              <a:rPr lang="en-US" sz="1600" dirty="0" smtClean="0">
                <a:solidFill>
                  <a:srgbClr val="000000"/>
                </a:solidFill>
              </a:rPr>
              <a:t> call</a:t>
            </a:r>
          </a:p>
          <a:p>
            <a:pPr lvl="1"/>
            <a:r>
              <a:rPr lang="en-US" sz="1600" b="1" dirty="0">
                <a:solidFill>
                  <a:srgbClr val="800000"/>
                </a:solidFill>
              </a:rPr>
              <a:t>r</a:t>
            </a:r>
            <a:r>
              <a:rPr lang="en-US" sz="1600" b="1" dirty="0" smtClean="0">
                <a:solidFill>
                  <a:srgbClr val="800000"/>
                </a:solidFill>
              </a:rPr>
              <a:t>emove(): </a:t>
            </a:r>
            <a:r>
              <a:rPr lang="en-US" sz="1600" dirty="0" smtClean="0">
                <a:solidFill>
                  <a:srgbClr val="000000"/>
                </a:solidFill>
              </a:rPr>
              <a:t>removes the </a:t>
            </a:r>
            <a:r>
              <a:rPr lang="en-US" sz="1600" dirty="0">
                <a:solidFill>
                  <a:srgbClr val="000000"/>
                </a:solidFill>
              </a:rPr>
              <a:t>element returned by the most recent </a:t>
            </a:r>
            <a:r>
              <a:rPr lang="en-US" sz="1600" b="1" dirty="0">
                <a:solidFill>
                  <a:srgbClr val="800000"/>
                </a:solidFill>
              </a:rPr>
              <a:t>next()</a:t>
            </a:r>
            <a:r>
              <a:rPr lang="en-US" sz="1600" dirty="0">
                <a:solidFill>
                  <a:srgbClr val="000000"/>
                </a:solidFill>
              </a:rPr>
              <a:t> or </a:t>
            </a:r>
            <a:r>
              <a:rPr lang="en-US" sz="1600" b="1" dirty="0">
                <a:solidFill>
                  <a:srgbClr val="800000"/>
                </a:solidFill>
              </a:rPr>
              <a:t>previous()</a:t>
            </a:r>
            <a:r>
              <a:rPr lang="en-US" sz="1600" dirty="0">
                <a:solidFill>
                  <a:srgbClr val="000000"/>
                </a:solidFill>
              </a:rPr>
              <a:t> call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67527" y="323271"/>
            <a:ext cx="91593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92716" y="961162"/>
            <a:ext cx="127514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ListIterator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 bwMode="auto">
          <a:xfrm rot="16200000" flipH="1">
            <a:off x="8093613" y="815607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44260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the Java Collections Framework</a:t>
            </a:r>
          </a:p>
          <a:p>
            <a:r>
              <a:rPr lang="en-US" dirty="0" smtClean="0"/>
              <a:t>Iterators</a:t>
            </a:r>
          </a:p>
          <a:p>
            <a:r>
              <a:rPr lang="en-US" b="1" dirty="0" smtClean="0">
                <a:solidFill>
                  <a:srgbClr val="800000"/>
                </a:solidFill>
              </a:rPr>
              <a:t>Interfaces, Abstract Classes and Classes of </a:t>
            </a:r>
            <a:r>
              <a:rPr lang="en-US" b="1" dirty="0">
                <a:solidFill>
                  <a:srgbClr val="800000"/>
                </a:solidFill>
              </a:rPr>
              <a:t>the Java Collections Framework</a:t>
            </a:r>
            <a:endParaRPr lang="en-US" b="1" dirty="0" smtClean="0">
              <a:solidFill>
                <a:srgbClr val="8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5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Recall that Java supports three levels of abstraction:</a:t>
            </a:r>
          </a:p>
          <a:p>
            <a:pPr lvl="1"/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Interface</a:t>
            </a:r>
          </a:p>
          <a:p>
            <a:pPr lvl="2"/>
            <a:r>
              <a:rPr lang="en-US" dirty="0" smtClean="0"/>
              <a:t>Java expression of an ADT</a:t>
            </a:r>
          </a:p>
          <a:p>
            <a:pPr lvl="2"/>
            <a:r>
              <a:rPr lang="en-US" dirty="0" smtClean="0"/>
              <a:t>Includes method declarations with arguments of specified types, but with empty bodies</a:t>
            </a:r>
          </a:p>
          <a:p>
            <a:pPr lvl="1"/>
            <a:r>
              <a:rPr lang="en-US" b="1" dirty="0" smtClean="0">
                <a:solidFill>
                  <a:srgbClr val="E78FE7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Abstract Class</a:t>
            </a:r>
          </a:p>
          <a:p>
            <a:pPr lvl="2"/>
            <a:r>
              <a:rPr lang="en-US" dirty="0" smtClean="0"/>
              <a:t>Implements only a subset of an interface.</a:t>
            </a:r>
          </a:p>
          <a:p>
            <a:pPr lvl="2"/>
            <a:r>
              <a:rPr lang="en-US" dirty="0" smtClean="0"/>
              <a:t>Cannot be used to instantiate an object.</a:t>
            </a:r>
          </a:p>
          <a:p>
            <a:pPr lvl="1"/>
            <a:r>
              <a:rPr lang="en-US" b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(Concrete) Classes</a:t>
            </a:r>
          </a:p>
          <a:p>
            <a:pPr lvl="2"/>
            <a:r>
              <a:rPr lang="en-US" dirty="0" smtClean="0"/>
              <a:t>May extend one or more abstract classes</a:t>
            </a:r>
          </a:p>
          <a:p>
            <a:pPr lvl="2"/>
            <a:r>
              <a:rPr lang="en-US" dirty="0" smtClean="0"/>
              <a:t>Must fully implement any interface it implements</a:t>
            </a:r>
          </a:p>
          <a:p>
            <a:pPr lvl="2"/>
            <a:r>
              <a:rPr lang="en-US" dirty="0" smtClean="0"/>
              <a:t>Can be used to instantiate objects.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4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9" idx="2"/>
            <a:endCxn id="41" idx="0"/>
          </p:cNvCxnSpPr>
          <p:nvPr/>
        </p:nvCxnSpPr>
        <p:spPr bwMode="auto">
          <a:xfrm rot="16200000" flipH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itle 3"/>
          <p:cNvSpPr>
            <a:spLocks noGrp="1"/>
          </p:cNvSpPr>
          <p:nvPr>
            <p:ph type="title"/>
          </p:nvPr>
        </p:nvSpPr>
        <p:spPr>
          <a:xfrm>
            <a:off x="179199" y="135112"/>
            <a:ext cx="870282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err="1" smtClean="0"/>
              <a:t>Iterable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7510"/>
            <a:ext cx="8229600" cy="4957054"/>
          </a:xfrm>
        </p:spPr>
        <p:txBody>
          <a:bodyPr/>
          <a:lstStyle/>
          <a:p>
            <a:r>
              <a:rPr lang="en-US" dirty="0" smtClean="0"/>
              <a:t>Allows an </a:t>
            </a:r>
            <a:r>
              <a:rPr lang="en-US" b="1" dirty="0" err="1" smtClean="0">
                <a:solidFill>
                  <a:schemeClr val="tx2"/>
                </a:solidFill>
              </a:rPr>
              <a:t>Iterator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dirty="0" smtClean="0"/>
              <a:t>to be associated with an object.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iterator</a:t>
            </a:r>
            <a:r>
              <a:rPr lang="en-US" dirty="0" smtClean="0"/>
              <a:t> allows an existing data structure to be stepped through sequentially, using the following methods:</a:t>
            </a:r>
          </a:p>
          <a:p>
            <a:pPr lvl="1"/>
            <a:r>
              <a:rPr lang="en-US" b="1" dirty="0" err="1">
                <a:solidFill>
                  <a:srgbClr val="800000"/>
                </a:solidFill>
              </a:rPr>
              <a:t>hasNext</a:t>
            </a:r>
            <a:r>
              <a:rPr lang="en-US" b="1" dirty="0">
                <a:solidFill>
                  <a:srgbClr val="800000"/>
                </a:solidFill>
              </a:rPr>
              <a:t>()</a:t>
            </a:r>
            <a:r>
              <a:rPr lang="en-US" b="1" dirty="0"/>
              <a:t> </a:t>
            </a:r>
            <a:r>
              <a:rPr lang="en-US" dirty="0"/>
              <a:t>returns true if the iteration has more elements</a:t>
            </a:r>
          </a:p>
          <a:p>
            <a:pPr lvl="1"/>
            <a:r>
              <a:rPr lang="en-US" b="1" dirty="0">
                <a:solidFill>
                  <a:srgbClr val="800000"/>
                </a:solidFill>
              </a:rPr>
              <a:t>next()</a:t>
            </a:r>
            <a:r>
              <a:rPr lang="en-US" b="1" dirty="0"/>
              <a:t> </a:t>
            </a:r>
            <a:r>
              <a:rPr lang="en-US" dirty="0"/>
              <a:t>returns the next element in the iteration.</a:t>
            </a:r>
          </a:p>
          <a:p>
            <a:pPr lvl="2"/>
            <a:r>
              <a:rPr lang="en-US" sz="2000" dirty="0"/>
              <a:t>throws exception if iterator has already visited all elements.  </a:t>
            </a:r>
          </a:p>
          <a:p>
            <a:pPr lvl="1"/>
            <a:r>
              <a:rPr lang="en-US" b="1" dirty="0">
                <a:solidFill>
                  <a:srgbClr val="800000"/>
                </a:solidFill>
              </a:rPr>
              <a:t>remove()</a:t>
            </a:r>
            <a:r>
              <a:rPr lang="en-US" b="1" dirty="0"/>
              <a:t> </a:t>
            </a:r>
            <a:r>
              <a:rPr lang="en-US" dirty="0"/>
              <a:t>removes the last element that was returned by next. </a:t>
            </a:r>
          </a:p>
          <a:p>
            <a:pPr lvl="2"/>
            <a:r>
              <a:rPr lang="en-US" sz="2000" dirty="0"/>
              <a:t>remove may be called only once per call to next </a:t>
            </a:r>
          </a:p>
          <a:p>
            <a:pPr lvl="2"/>
            <a:r>
              <a:rPr lang="en-US" sz="2000" dirty="0"/>
              <a:t>otherwise throws an exception.</a:t>
            </a:r>
          </a:p>
          <a:p>
            <a:pPr lvl="2"/>
            <a:r>
              <a:rPr lang="en-US" sz="2000" dirty="0" err="1"/>
              <a:t>Iterator.</a:t>
            </a:r>
            <a:r>
              <a:rPr lang="en-US" sz="2000" b="1" dirty="0" err="1"/>
              <a:t>remove</a:t>
            </a:r>
            <a:r>
              <a:rPr lang="en-US" sz="2000" b="1" dirty="0"/>
              <a:t> </a:t>
            </a:r>
            <a:r>
              <a:rPr lang="en-US" sz="2000" dirty="0"/>
              <a:t>is the </a:t>
            </a:r>
            <a:r>
              <a:rPr lang="en-US" sz="2000" i="1" dirty="0"/>
              <a:t>only</a:t>
            </a:r>
            <a:r>
              <a:rPr lang="en-US" sz="2000" dirty="0"/>
              <a:t> safe way to modify a collection during iteration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/>
              <a:t>Collection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Allows data to be modeled as a collection of objects.  In addition to the </a:t>
            </a:r>
            <a:r>
              <a:rPr lang="en-US" sz="2000" b="1" dirty="0" err="1" smtClean="0">
                <a:solidFill>
                  <a:srgbClr val="800000"/>
                </a:solidFill>
              </a:rPr>
              <a:t>Iterator</a:t>
            </a:r>
            <a:r>
              <a:rPr lang="en-US" sz="2000" b="1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interface, provides interfaces for:	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Creating the data structure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add(e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addAll(c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Querying the data structure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size()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isEmpty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contains(e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containsAll(c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toArray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equals(e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Modifying the data structure</a:t>
            </a:r>
            <a:endParaRPr lang="en-US" sz="1800" dirty="0" smtClean="0"/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remove(e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removeAll(c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retainAll(c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clear()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Abstract </a:t>
            </a:r>
            <a:r>
              <a:rPr lang="en-US" b="1" dirty="0" smtClean="0"/>
              <a:t>Collection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Skeletal implementation of the </a:t>
            </a:r>
            <a:r>
              <a:rPr lang="en-US" sz="2000" b="1" dirty="0" smtClean="0">
                <a:solidFill>
                  <a:srgbClr val="800000"/>
                </a:solidFill>
              </a:rPr>
              <a:t>Collection </a:t>
            </a:r>
            <a:r>
              <a:rPr lang="en-US" sz="2000" dirty="0" smtClean="0"/>
              <a:t>interface.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For </a:t>
            </a:r>
            <a:r>
              <a:rPr lang="en-US" sz="2000" b="1" dirty="0" err="1" smtClean="0">
                <a:solidFill>
                  <a:schemeClr val="tx2"/>
                </a:solidFill>
              </a:rPr>
              <a:t>unmodifiable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collection, programmer still needs to implement: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rgbClr val="800000"/>
                </a:solidFill>
              </a:rPr>
              <a:t>iterator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(including </a:t>
            </a:r>
            <a:r>
              <a:rPr lang="en-US" sz="1800" b="1" dirty="0" err="1" smtClean="0">
                <a:solidFill>
                  <a:srgbClr val="800000"/>
                </a:solidFill>
              </a:rPr>
              <a:t>hasNext</a:t>
            </a:r>
            <a:r>
              <a:rPr lang="en-US" sz="1800" b="1" dirty="0" smtClean="0">
                <a:solidFill>
                  <a:srgbClr val="800000"/>
                </a:solidFill>
              </a:rPr>
              <a:t> </a:t>
            </a:r>
            <a:r>
              <a:rPr lang="en-US" sz="1800" dirty="0" smtClean="0"/>
              <a:t>and </a:t>
            </a:r>
            <a:r>
              <a:rPr lang="en-US" sz="1800" b="1" dirty="0" smtClean="0">
                <a:solidFill>
                  <a:srgbClr val="800000"/>
                </a:solidFill>
              </a:rPr>
              <a:t>next </a:t>
            </a:r>
            <a:r>
              <a:rPr lang="en-US" sz="1800" dirty="0" smtClean="0"/>
              <a:t>methods)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size</a:t>
            </a:r>
            <a:endParaRPr lang="en-US" sz="1600" b="1" dirty="0" smtClean="0">
              <a:solidFill>
                <a:srgbClr val="8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 smtClean="0"/>
              <a:t>For </a:t>
            </a:r>
            <a:r>
              <a:rPr lang="en-US" sz="2000" b="1" dirty="0" smtClean="0">
                <a:solidFill>
                  <a:srgbClr val="800000"/>
                </a:solidFill>
              </a:rPr>
              <a:t>modifiable </a:t>
            </a:r>
            <a:r>
              <a:rPr lang="en-US" sz="2000" dirty="0" smtClean="0"/>
              <a:t>collection, need to also implement: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remove </a:t>
            </a:r>
            <a:r>
              <a:rPr lang="en-US" sz="1800" dirty="0" smtClean="0"/>
              <a:t>method for </a:t>
            </a:r>
            <a:r>
              <a:rPr lang="en-US" sz="1800" b="1" dirty="0" err="1" smtClean="0">
                <a:solidFill>
                  <a:srgbClr val="800000"/>
                </a:solidFill>
              </a:rPr>
              <a:t>iterator</a:t>
            </a:r>
            <a:endParaRPr lang="en-US" sz="1800" b="1" dirty="0" smtClean="0">
              <a:solidFill>
                <a:srgbClr val="8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add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Introduction to the Java Collections Framework</a:t>
            </a:r>
          </a:p>
          <a:p>
            <a:r>
              <a:rPr lang="en-US" dirty="0" smtClean="0"/>
              <a:t>Iterators</a:t>
            </a:r>
          </a:p>
          <a:p>
            <a:r>
              <a:rPr lang="en-US" dirty="0" smtClean="0"/>
              <a:t>Interfaces, Abstract Classes and Classes of </a:t>
            </a:r>
            <a:r>
              <a:rPr lang="en-US" dirty="0"/>
              <a:t>the Java Collections Framework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59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/>
              <a:t>List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6868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Extends the Collections interface to model the data as an </a:t>
            </a:r>
            <a:r>
              <a:rPr lang="en-US" sz="2000" b="1" dirty="0" smtClean="0">
                <a:solidFill>
                  <a:srgbClr val="800000"/>
                </a:solidFill>
              </a:rPr>
              <a:t>ordered sequence </a:t>
            </a:r>
            <a:r>
              <a:rPr lang="en-US" sz="2000" dirty="0" smtClean="0"/>
              <a:t>of elements, </a:t>
            </a:r>
            <a:r>
              <a:rPr lang="en-US" sz="2000" b="1" dirty="0" smtClean="0">
                <a:solidFill>
                  <a:schemeClr val="tx2"/>
                </a:solidFill>
              </a:rPr>
              <a:t>indexed by a 0-based integer index (position)</a:t>
            </a:r>
            <a:r>
              <a:rPr lang="en-US" sz="2000" dirty="0" smtClean="0"/>
              <a:t>.  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Provides interface for creation of a </a:t>
            </a:r>
            <a:r>
              <a:rPr lang="en-US" sz="2000" b="1" dirty="0" err="1" smtClean="0">
                <a:solidFill>
                  <a:srgbClr val="800000"/>
                </a:solidFill>
              </a:rPr>
              <a:t>ListIterator</a:t>
            </a:r>
            <a:endParaRPr lang="en-US" sz="2000" b="1" dirty="0" smtClean="0">
              <a:solidFill>
                <a:srgbClr val="8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 smtClean="0"/>
              <a:t>Also adds interfaces for: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Creating the data structure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add(e) </a:t>
            </a:r>
            <a:r>
              <a:rPr lang="en-US" sz="1400" dirty="0" smtClean="0"/>
              <a:t>– append element e to the list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add(</a:t>
            </a:r>
            <a:r>
              <a:rPr lang="en-US" sz="1400" b="1" dirty="0" err="1" smtClean="0">
                <a:solidFill>
                  <a:srgbClr val="800000"/>
                </a:solidFill>
              </a:rPr>
              <a:t>i</a:t>
            </a:r>
            <a:r>
              <a:rPr lang="en-US" sz="1400" b="1" dirty="0" smtClean="0">
                <a:solidFill>
                  <a:srgbClr val="800000"/>
                </a:solidFill>
              </a:rPr>
              <a:t>, e) </a:t>
            </a:r>
            <a:r>
              <a:rPr lang="en-US" sz="1400" dirty="0" smtClean="0">
                <a:solidFill>
                  <a:srgbClr val="000000"/>
                </a:solidFill>
              </a:rPr>
              <a:t>– insert element e at position </a:t>
            </a:r>
            <a:r>
              <a:rPr lang="en-US" sz="1400" dirty="0" err="1" smtClean="0">
                <a:solidFill>
                  <a:srgbClr val="000000"/>
                </a:solidFill>
              </a:rPr>
              <a:t>i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(and shift </a:t>
            </a:r>
            <a:r>
              <a:rPr lang="en-US" sz="1400" dirty="0" smtClean="0">
                <a:solidFill>
                  <a:srgbClr val="000000"/>
                </a:solidFill>
              </a:rPr>
              <a:t>elements at </a:t>
            </a:r>
            <a:r>
              <a:rPr lang="en-US" sz="1400" dirty="0" err="1" smtClean="0">
                <a:solidFill>
                  <a:srgbClr val="000000"/>
                </a:solidFill>
              </a:rPr>
              <a:t>i</a:t>
            </a:r>
            <a:r>
              <a:rPr lang="en-US" sz="1400" dirty="0" smtClean="0">
                <a:solidFill>
                  <a:srgbClr val="000000"/>
                </a:solidFill>
              </a:rPr>
              <a:t> and </a:t>
            </a:r>
            <a:r>
              <a:rPr lang="en-US" sz="1400" dirty="0">
                <a:solidFill>
                  <a:srgbClr val="000000"/>
                </a:solidFill>
              </a:rPr>
              <a:t>above one to the right)</a:t>
            </a:r>
            <a:r>
              <a:rPr lang="en-US" sz="1400" dirty="0" smtClean="0">
                <a:solidFill>
                  <a:srgbClr val="000000"/>
                </a:solidFill>
              </a:rPr>
              <a:t>.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Querying the data structure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get(</a:t>
            </a:r>
            <a:r>
              <a:rPr lang="en-US" sz="1400" b="1" dirty="0" err="1" smtClean="0">
                <a:solidFill>
                  <a:srgbClr val="800000"/>
                </a:solidFill>
              </a:rPr>
              <a:t>i</a:t>
            </a:r>
            <a:r>
              <a:rPr lang="en-US" sz="1400" b="1" dirty="0" smtClean="0">
                <a:solidFill>
                  <a:srgbClr val="800000"/>
                </a:solidFill>
              </a:rPr>
              <a:t>) </a:t>
            </a:r>
            <a:r>
              <a:rPr lang="en-US" sz="1400" dirty="0" smtClean="0"/>
              <a:t>– return element currently stored at position </a:t>
            </a:r>
            <a:r>
              <a:rPr lang="en-US" sz="1400" dirty="0" err="1" smtClean="0"/>
              <a:t>i</a:t>
            </a:r>
            <a:endParaRPr lang="en-US" sz="1400" dirty="0" smtClean="0"/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indexOf</a:t>
            </a:r>
            <a:r>
              <a:rPr lang="en-US" sz="1400" b="1" dirty="0" smtClean="0">
                <a:solidFill>
                  <a:srgbClr val="800000"/>
                </a:solidFill>
              </a:rPr>
              <a:t>(e) </a:t>
            </a:r>
            <a:r>
              <a:rPr lang="en-US" sz="1400" dirty="0" smtClean="0">
                <a:solidFill>
                  <a:srgbClr val="000000"/>
                </a:solidFill>
              </a:rPr>
              <a:t>– return index of first occurrence of specified element e</a:t>
            </a:r>
          </a:p>
          <a:p>
            <a:pPr lvl="2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lastIndexOf</a:t>
            </a:r>
            <a:r>
              <a:rPr lang="en-US" sz="1400" b="1" dirty="0" smtClean="0">
                <a:solidFill>
                  <a:srgbClr val="800000"/>
                </a:solidFill>
              </a:rPr>
              <a:t>(</a:t>
            </a:r>
            <a:r>
              <a:rPr lang="en-US" sz="1400" b="1" dirty="0">
                <a:solidFill>
                  <a:srgbClr val="800000"/>
                </a:solidFill>
              </a:rPr>
              <a:t>e</a:t>
            </a:r>
            <a:r>
              <a:rPr lang="en-US" sz="1400" b="1" dirty="0" smtClean="0">
                <a:solidFill>
                  <a:srgbClr val="800000"/>
                </a:solidFill>
              </a:rPr>
              <a:t>) </a:t>
            </a:r>
            <a:r>
              <a:rPr lang="en-US" sz="1400" dirty="0" smtClean="0">
                <a:solidFill>
                  <a:srgbClr val="000000"/>
                </a:solidFill>
              </a:rPr>
              <a:t>– </a:t>
            </a:r>
            <a:r>
              <a:rPr lang="en-US" sz="1400" dirty="0">
                <a:solidFill>
                  <a:srgbClr val="000000"/>
                </a:solidFill>
              </a:rPr>
              <a:t>return index of </a:t>
            </a:r>
            <a:r>
              <a:rPr lang="en-US" sz="1400" dirty="0" smtClean="0">
                <a:solidFill>
                  <a:srgbClr val="000000"/>
                </a:solidFill>
              </a:rPr>
              <a:t>last occurrence </a:t>
            </a:r>
            <a:r>
              <a:rPr lang="en-US" sz="1400" dirty="0">
                <a:solidFill>
                  <a:srgbClr val="000000"/>
                </a:solidFill>
              </a:rPr>
              <a:t>of specified element </a:t>
            </a:r>
            <a:r>
              <a:rPr lang="en-US" sz="1400" dirty="0" smtClean="0">
                <a:solidFill>
                  <a:srgbClr val="000000"/>
                </a:solidFill>
              </a:rPr>
              <a:t>e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subList(i1, i2</a:t>
            </a:r>
            <a:r>
              <a:rPr lang="en-US" sz="1400" b="1" dirty="0">
                <a:solidFill>
                  <a:srgbClr val="800000"/>
                </a:solidFill>
              </a:rPr>
              <a:t>) 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– return </a:t>
            </a:r>
            <a:r>
              <a:rPr lang="en-US" sz="1400" dirty="0" smtClean="0">
                <a:solidFill>
                  <a:srgbClr val="000000"/>
                </a:solidFill>
              </a:rPr>
              <a:t>list of elements from index i1 to i2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Modifying the data structure</a:t>
            </a:r>
            <a:endParaRPr lang="en-US" sz="1800" dirty="0" smtClean="0"/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set(</a:t>
            </a:r>
            <a:r>
              <a:rPr lang="en-US" sz="1400" b="1" dirty="0" err="1" smtClean="0">
                <a:solidFill>
                  <a:srgbClr val="800000"/>
                </a:solidFill>
              </a:rPr>
              <a:t>i</a:t>
            </a:r>
            <a:r>
              <a:rPr lang="en-US" sz="1400" b="1" dirty="0" smtClean="0">
                <a:solidFill>
                  <a:srgbClr val="800000"/>
                </a:solidFill>
              </a:rPr>
              <a:t>, e) </a:t>
            </a:r>
            <a:r>
              <a:rPr lang="en-US" sz="1400" dirty="0" smtClean="0">
                <a:solidFill>
                  <a:srgbClr val="000000"/>
                </a:solidFill>
              </a:rPr>
              <a:t>– replace element currently stored at index </a:t>
            </a:r>
            <a:r>
              <a:rPr lang="en-US" sz="1400" dirty="0" err="1" smtClean="0">
                <a:solidFill>
                  <a:srgbClr val="000000"/>
                </a:solidFill>
              </a:rPr>
              <a:t>i</a:t>
            </a:r>
            <a:r>
              <a:rPr lang="en-US" sz="1400" dirty="0" smtClean="0">
                <a:solidFill>
                  <a:srgbClr val="000000"/>
                </a:solidFill>
              </a:rPr>
              <a:t> with specified element e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remove(e) </a:t>
            </a:r>
            <a:r>
              <a:rPr lang="en-US" sz="1400" dirty="0" smtClean="0">
                <a:solidFill>
                  <a:srgbClr val="000000"/>
                </a:solidFill>
              </a:rPr>
              <a:t>– remove the first occurrence of the specified element from the list</a:t>
            </a:r>
          </a:p>
          <a:p>
            <a:pPr lvl="2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remove(</a:t>
            </a:r>
            <a:r>
              <a:rPr lang="en-US" sz="1400" b="1" dirty="0" err="1" smtClean="0">
                <a:solidFill>
                  <a:srgbClr val="800000"/>
                </a:solidFill>
              </a:rPr>
              <a:t>i</a:t>
            </a:r>
            <a:r>
              <a:rPr lang="en-US" sz="1400" b="1" dirty="0" smtClean="0">
                <a:solidFill>
                  <a:srgbClr val="800000"/>
                </a:solidFill>
              </a:rPr>
              <a:t>) </a:t>
            </a:r>
            <a:r>
              <a:rPr lang="en-US" sz="1400" dirty="0" smtClean="0">
                <a:solidFill>
                  <a:srgbClr val="000000"/>
                </a:solidFill>
              </a:rPr>
              <a:t>– remove the element at position </a:t>
            </a:r>
            <a:r>
              <a:rPr lang="en-US" sz="1400" dirty="0" err="1" smtClean="0">
                <a:solidFill>
                  <a:srgbClr val="000000"/>
                </a:solidFill>
              </a:rPr>
              <a:t>i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Abstract </a:t>
            </a:r>
            <a:r>
              <a:rPr lang="en-US" b="1" dirty="0" smtClean="0"/>
              <a:t>List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Skeletal implementation of the </a:t>
            </a:r>
            <a:r>
              <a:rPr lang="en-US" sz="2000" b="1" dirty="0" smtClean="0">
                <a:solidFill>
                  <a:srgbClr val="800000"/>
                </a:solidFill>
              </a:rPr>
              <a:t>List </a:t>
            </a:r>
            <a:r>
              <a:rPr lang="en-US" sz="2000" dirty="0" smtClean="0"/>
              <a:t>interface.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For </a:t>
            </a:r>
            <a:r>
              <a:rPr lang="en-US" sz="2000" b="1" dirty="0" err="1" smtClean="0">
                <a:solidFill>
                  <a:schemeClr val="tx2"/>
                </a:solidFill>
              </a:rPr>
              <a:t>unmodifiable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list, programmer needs to implement methods: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get 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size</a:t>
            </a:r>
            <a:endParaRPr lang="en-US" sz="1600" b="1" dirty="0" smtClean="0">
              <a:solidFill>
                <a:srgbClr val="8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dirty="0" smtClean="0"/>
              <a:t>For </a:t>
            </a:r>
            <a:r>
              <a:rPr lang="en-US" sz="2000" b="1" dirty="0" smtClean="0">
                <a:solidFill>
                  <a:srgbClr val="800000"/>
                </a:solidFill>
              </a:rPr>
              <a:t>modifiable </a:t>
            </a:r>
            <a:r>
              <a:rPr lang="en-US" sz="2000" dirty="0" smtClean="0"/>
              <a:t>list, need to implement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set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For </a:t>
            </a:r>
            <a:r>
              <a:rPr lang="en-US" sz="2200" b="1" dirty="0" smtClean="0">
                <a:solidFill>
                  <a:schemeClr val="tx2"/>
                </a:solidFill>
              </a:rPr>
              <a:t>variable-size </a:t>
            </a:r>
            <a:r>
              <a:rPr lang="en-US" sz="2200" dirty="0" smtClean="0"/>
              <a:t>modifiable list, need to implement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add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remove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 txBox="1">
            <a:spLocks/>
          </p:cNvSpPr>
          <p:nvPr/>
        </p:nvSpPr>
        <p:spPr bwMode="auto">
          <a:xfrm>
            <a:off x="457200" y="135112"/>
            <a:ext cx="8229600" cy="57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Java Collections Framework (Ordered Data Types)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err="1" smtClean="0">
                <a:solidFill>
                  <a:srgbClr val="800000"/>
                </a:solidFill>
              </a:rPr>
              <a:t>Array</a:t>
            </a:r>
            <a:r>
              <a:rPr lang="en-US" b="1" dirty="0" err="1" smtClean="0"/>
              <a:t>List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800000"/>
                </a:solidFill>
              </a:rPr>
              <a:t>Random access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data store implementation of the </a:t>
            </a:r>
            <a:r>
              <a:rPr lang="en-US" sz="2000" b="1" dirty="0" smtClean="0">
                <a:solidFill>
                  <a:srgbClr val="800000"/>
                </a:solidFill>
              </a:rPr>
              <a:t>List </a:t>
            </a:r>
            <a:r>
              <a:rPr lang="en-US" sz="2000" dirty="0" smtClean="0"/>
              <a:t>interface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Uses an </a:t>
            </a:r>
            <a:r>
              <a:rPr lang="en-US" sz="2000" b="1" dirty="0" smtClean="0">
                <a:solidFill>
                  <a:srgbClr val="800000"/>
                </a:solidFill>
              </a:rPr>
              <a:t>array </a:t>
            </a:r>
            <a:r>
              <a:rPr lang="en-US" sz="2000" dirty="0" smtClean="0"/>
              <a:t>for storage.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Supports automatic array-resizing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Adds methods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trimToSize</a:t>
            </a:r>
            <a:r>
              <a:rPr lang="en-US" sz="1600" b="1" dirty="0" smtClean="0">
                <a:solidFill>
                  <a:srgbClr val="800000"/>
                </a:solidFill>
              </a:rPr>
              <a:t>() </a:t>
            </a:r>
            <a:r>
              <a:rPr lang="en-US" sz="1600" dirty="0" smtClean="0">
                <a:solidFill>
                  <a:srgbClr val="000000"/>
                </a:solidFill>
              </a:rPr>
              <a:t>– Trims capacity to current size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ensureCapacity</a:t>
            </a:r>
            <a:r>
              <a:rPr lang="en-US" sz="1600" b="1" dirty="0" smtClean="0">
                <a:solidFill>
                  <a:srgbClr val="800000"/>
                </a:solidFill>
              </a:rPr>
              <a:t>(n) </a:t>
            </a:r>
            <a:r>
              <a:rPr lang="en-US" sz="1600" b="1" dirty="0" smtClean="0">
                <a:solidFill>
                  <a:srgbClr val="000000"/>
                </a:solidFill>
              </a:rPr>
              <a:t>– </a:t>
            </a:r>
            <a:r>
              <a:rPr lang="en-US" sz="1600" dirty="0">
                <a:solidFill>
                  <a:srgbClr val="000000"/>
                </a:solidFill>
              </a:rPr>
              <a:t>Increases </a:t>
            </a:r>
            <a:r>
              <a:rPr lang="en-US" sz="1600" dirty="0" smtClean="0">
                <a:solidFill>
                  <a:srgbClr val="000000"/>
                </a:solidFill>
              </a:rPr>
              <a:t>capacity to at </a:t>
            </a:r>
            <a:r>
              <a:rPr lang="en-US" sz="1600" dirty="0">
                <a:solidFill>
                  <a:srgbClr val="000000"/>
                </a:solidFill>
              </a:rPr>
              <a:t>least </a:t>
            </a:r>
            <a:r>
              <a:rPr lang="en-US" sz="1600" dirty="0" smtClean="0"/>
              <a:t>n </a:t>
            </a:r>
            <a:endParaRPr lang="en-US" sz="1600" b="1" dirty="0" smtClean="0">
              <a:solidFill>
                <a:srgbClr val="800000"/>
              </a:solidFill>
            </a:endParaRP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rgbClr val="800000"/>
                </a:solidFill>
              </a:rPr>
              <a:t>clone() </a:t>
            </a:r>
            <a:r>
              <a:rPr lang="en-US" sz="1600" dirty="0" smtClean="0">
                <a:solidFill>
                  <a:srgbClr val="000000"/>
                </a:solidFill>
              </a:rPr>
              <a:t>– Create copy of list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rgbClr val="800000"/>
                </a:solidFill>
              </a:rPr>
              <a:t>removeRange(i1, i2) </a:t>
            </a:r>
            <a:r>
              <a:rPr lang="en-US" sz="1600" dirty="0" smtClean="0">
                <a:solidFill>
                  <a:srgbClr val="000000"/>
                </a:solidFill>
              </a:rPr>
              <a:t>– Remove elements at positions i1 to i2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RangeCheck</a:t>
            </a:r>
            <a:r>
              <a:rPr lang="en-US" sz="1600" b="1" dirty="0" smtClean="0">
                <a:solidFill>
                  <a:srgbClr val="800000"/>
                </a:solidFill>
              </a:rPr>
              <a:t>(</a:t>
            </a:r>
            <a:r>
              <a:rPr lang="en-US" sz="1600" b="1" dirty="0" err="1" smtClean="0">
                <a:solidFill>
                  <a:srgbClr val="800000"/>
                </a:solidFill>
              </a:rPr>
              <a:t>i</a:t>
            </a:r>
            <a:r>
              <a:rPr lang="en-US" sz="1600" b="1" dirty="0" smtClean="0">
                <a:solidFill>
                  <a:srgbClr val="800000"/>
                </a:solidFill>
              </a:rPr>
              <a:t>):  </a:t>
            </a:r>
            <a:r>
              <a:rPr lang="en-US" sz="1600" dirty="0" smtClean="0"/>
              <a:t>throws exception if </a:t>
            </a:r>
            <a:r>
              <a:rPr lang="en-US" sz="1600" dirty="0" err="1" smtClean="0"/>
              <a:t>i</a:t>
            </a:r>
            <a:r>
              <a:rPr lang="en-US" sz="1600" dirty="0" smtClean="0"/>
              <a:t> not in range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writeObject</a:t>
            </a:r>
            <a:r>
              <a:rPr lang="en-US" sz="1600" b="1" dirty="0" smtClean="0">
                <a:solidFill>
                  <a:srgbClr val="800000"/>
                </a:solidFill>
              </a:rPr>
              <a:t>(s): </a:t>
            </a:r>
            <a:r>
              <a:rPr lang="en-US" sz="1600" dirty="0" smtClean="0">
                <a:solidFill>
                  <a:srgbClr val="000000"/>
                </a:solidFill>
              </a:rPr>
              <a:t>writes out list to output stream </a:t>
            </a:r>
            <a:r>
              <a:rPr lang="en-US" sz="1600" b="1" dirty="0" smtClean="0">
                <a:solidFill>
                  <a:schemeClr val="tx2"/>
                </a:solidFill>
              </a:rPr>
              <a:t>s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readObject</a:t>
            </a:r>
            <a:r>
              <a:rPr lang="en-US" sz="1600" b="1" dirty="0" smtClean="0">
                <a:solidFill>
                  <a:srgbClr val="800000"/>
                </a:solidFill>
              </a:rPr>
              <a:t>(s): </a:t>
            </a:r>
            <a:r>
              <a:rPr lang="en-US" sz="1600" dirty="0" smtClean="0">
                <a:solidFill>
                  <a:srgbClr val="000000"/>
                </a:solidFill>
              </a:rPr>
              <a:t>reads in list from input stream </a:t>
            </a:r>
            <a:r>
              <a:rPr lang="en-US" sz="1600" b="1" dirty="0" smtClean="0">
                <a:solidFill>
                  <a:srgbClr val="800000"/>
                </a:solidFill>
              </a:rPr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Vector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Similar to </a:t>
            </a:r>
            <a:r>
              <a:rPr lang="en-US" sz="2000" dirty="0" err="1" smtClean="0"/>
              <a:t>ArrayList</a:t>
            </a:r>
            <a:r>
              <a:rPr lang="en-US" sz="2000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But all methods of Vector are synchronized.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Uses an internal lock to prevent multiple threads from concurrently executing methods for the same vector object .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Other threads trying to execute methods of the object are suspended until the current thread completes.</a:t>
            </a:r>
          </a:p>
          <a:p>
            <a:pPr lvl="1">
              <a:spcBef>
                <a:spcPts val="1200"/>
              </a:spcBef>
            </a:pPr>
            <a:r>
              <a:rPr lang="en-US" sz="1600" dirty="0" smtClean="0"/>
              <a:t>Helps to prevent conflicts and inconsistencies in multi-threaded code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Vector is a so-called </a:t>
            </a:r>
            <a:r>
              <a:rPr lang="en-US" sz="2000" b="1" dirty="0" smtClean="0">
                <a:solidFill>
                  <a:srgbClr val="800000"/>
                </a:solidFill>
              </a:rPr>
              <a:t>legacy class</a:t>
            </a:r>
            <a:r>
              <a:rPr lang="en-US" sz="2000" dirty="0" smtClean="0"/>
              <a:t>:  no longer necessary for new applications, but still in widespread use in existing code.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Synchronization can be achieved with </a:t>
            </a:r>
            <a:r>
              <a:rPr lang="en-US" sz="2000" dirty="0" err="1" smtClean="0"/>
              <a:t>ArrayLists</a:t>
            </a:r>
            <a:r>
              <a:rPr lang="en-US" sz="2000" dirty="0" smtClean="0"/>
              <a:t> and other classes of the Collections framework using </a:t>
            </a:r>
            <a:r>
              <a:rPr lang="en-US" sz="2000" b="1" dirty="0" smtClean="0">
                <a:solidFill>
                  <a:srgbClr val="800000"/>
                </a:solidFill>
              </a:rPr>
              <a:t>synchronization wrappers </a:t>
            </a:r>
            <a:r>
              <a:rPr lang="en-US" sz="2000" dirty="0" smtClean="0"/>
              <a:t>(we will not cover this).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Stack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12382"/>
            <a:ext cx="8458851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Represents a last-in, first-out (LIFO) stack of objects.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Adds 5 methods: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chemeClr val="tx2"/>
                </a:solidFill>
              </a:rPr>
              <a:t>push()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chemeClr val="tx2"/>
                </a:solidFill>
              </a:rPr>
              <a:t>pop()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chemeClr val="tx2"/>
                </a:solidFill>
              </a:rPr>
              <a:t>peek()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chemeClr val="tx2"/>
                </a:solidFill>
              </a:rPr>
              <a:t>empty()</a:t>
            </a:r>
          </a:p>
          <a:p>
            <a:pPr lvl="1">
              <a:spcBef>
                <a:spcPts val="600"/>
              </a:spcBef>
            </a:pPr>
            <a:r>
              <a:rPr lang="en-US" sz="1800" b="1" dirty="0" smtClean="0">
                <a:solidFill>
                  <a:schemeClr val="tx2"/>
                </a:solidFill>
              </a:rPr>
              <a:t>search(e):  </a:t>
            </a:r>
            <a:r>
              <a:rPr lang="en-US" sz="1800" dirty="0" smtClean="0"/>
              <a:t>return the 1-based position of where an object is on the stack.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Java Collections Framework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consider the Java Collections Framework as a good example of how to apply the principles of </a:t>
            </a:r>
            <a:r>
              <a:rPr lang="en-US" b="1" dirty="0" smtClean="0">
                <a:solidFill>
                  <a:srgbClr val="800000"/>
                </a:solidFill>
              </a:rPr>
              <a:t>object-oriented software engineering</a:t>
            </a:r>
            <a:r>
              <a:rPr lang="en-US" dirty="0" smtClean="0"/>
              <a:t> (see Lecture 1) to the design of classical data structures.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Abstract Sequential </a:t>
            </a:r>
            <a:r>
              <a:rPr lang="en-US" b="1" dirty="0" smtClean="0"/>
              <a:t>List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8" y="1012382"/>
            <a:ext cx="8434552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 smtClean="0"/>
              <a:t>Skeletal implementation of the </a:t>
            </a:r>
            <a:r>
              <a:rPr lang="en-US" sz="1800" b="1" dirty="0" smtClean="0">
                <a:solidFill>
                  <a:srgbClr val="800000"/>
                </a:solidFill>
              </a:rPr>
              <a:t>List </a:t>
            </a:r>
            <a:r>
              <a:rPr lang="en-US" sz="1800" dirty="0" smtClean="0"/>
              <a:t>interface.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Assumes a </a:t>
            </a:r>
            <a:r>
              <a:rPr lang="en-US" sz="1800" b="1" dirty="0" smtClean="0">
                <a:solidFill>
                  <a:srgbClr val="800000"/>
                </a:solidFill>
              </a:rPr>
              <a:t>sequential </a:t>
            </a:r>
            <a:r>
              <a:rPr lang="en-US" sz="1800" dirty="0" smtClean="0"/>
              <a:t>access data store (e.g., </a:t>
            </a:r>
            <a:r>
              <a:rPr lang="en-US" sz="1800" b="1" dirty="0" smtClean="0">
                <a:solidFill>
                  <a:srgbClr val="800000"/>
                </a:solidFill>
              </a:rPr>
              <a:t>linked list</a:t>
            </a:r>
            <a:r>
              <a:rPr lang="en-US" sz="1800" dirty="0" smtClean="0"/>
              <a:t>)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Programmer needs to implement methods</a:t>
            </a:r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listIterator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size()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For </a:t>
            </a:r>
            <a:r>
              <a:rPr lang="en-US" sz="1800" b="1" dirty="0" err="1" smtClean="0">
                <a:solidFill>
                  <a:schemeClr val="tx2"/>
                </a:solidFill>
              </a:rPr>
              <a:t>unmodifiable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dirty="0" smtClean="0"/>
              <a:t>list, programmer needs to implement list </a:t>
            </a:r>
            <a:r>
              <a:rPr lang="en-US" sz="1800" dirty="0" err="1" smtClean="0"/>
              <a:t>iterator’s</a:t>
            </a:r>
            <a:r>
              <a:rPr lang="en-US" sz="1800" dirty="0" smtClean="0"/>
              <a:t> methods:</a:t>
            </a:r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hasNext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next()</a:t>
            </a:r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hasPrevious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previous()</a:t>
            </a:r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nextIndex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previousIndex</a:t>
            </a:r>
            <a:r>
              <a:rPr lang="en-US" sz="1400" b="1" dirty="0" smtClean="0">
                <a:solidFill>
                  <a:srgbClr val="800000"/>
                </a:solidFill>
              </a:rPr>
              <a:t>()</a:t>
            </a: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en-US" sz="1600" dirty="0" smtClean="0"/>
              <a:t>For </a:t>
            </a:r>
            <a:r>
              <a:rPr lang="en-US" sz="1600" b="1" dirty="0" smtClean="0">
                <a:solidFill>
                  <a:srgbClr val="800000"/>
                </a:solidFill>
              </a:rPr>
              <a:t>modifiab</a:t>
            </a:r>
            <a:r>
              <a:rPr lang="en-US" sz="1800" b="1" dirty="0" smtClean="0">
                <a:solidFill>
                  <a:srgbClr val="800000"/>
                </a:solidFill>
              </a:rPr>
              <a:t>le </a:t>
            </a:r>
            <a:r>
              <a:rPr lang="en-US" sz="1800" dirty="0" smtClean="0"/>
              <a:t>list, need to also implement list </a:t>
            </a:r>
            <a:r>
              <a:rPr lang="en-US" sz="1800" dirty="0" err="1" smtClean="0"/>
              <a:t>iterator’s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set(e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For </a:t>
            </a:r>
            <a:r>
              <a:rPr lang="en-US" sz="1800" b="1" dirty="0" smtClean="0">
                <a:solidFill>
                  <a:schemeClr val="tx2"/>
                </a:solidFill>
              </a:rPr>
              <a:t>variable-size </a:t>
            </a:r>
            <a:r>
              <a:rPr lang="en-US" sz="1800" dirty="0" smtClean="0"/>
              <a:t>modifiable list, need to implement list </a:t>
            </a:r>
            <a:r>
              <a:rPr lang="en-US" sz="1800" dirty="0" err="1" smtClean="0"/>
              <a:t>iterator’s</a:t>
            </a:r>
            <a:endParaRPr lang="en-US" sz="1400" dirty="0" smtClean="0"/>
          </a:p>
          <a:p>
            <a:pPr lvl="1">
              <a:spcBef>
                <a:spcPts val="600"/>
              </a:spcBef>
            </a:pPr>
            <a:r>
              <a:rPr lang="en-US" sz="1400" b="1" dirty="0" err="1" smtClean="0">
                <a:solidFill>
                  <a:srgbClr val="800000"/>
                </a:solidFill>
              </a:rPr>
              <a:t>add(e</a:t>
            </a:r>
            <a:r>
              <a:rPr lang="en-US" sz="1400" b="1" dirty="0" smtClean="0">
                <a:solidFill>
                  <a:srgbClr val="800000"/>
                </a:solidFill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400" b="1" dirty="0" smtClean="0">
                <a:solidFill>
                  <a:srgbClr val="800000"/>
                </a:solidFill>
              </a:rPr>
              <a:t>remove()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/>
              <a:t>Queue </a:t>
            </a: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 smtClean="0"/>
              <a:t>Designed for holding elements prior to processing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Typically first-in first-out (FIFO)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Defines a head position, which is the next element to be removed.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Provides additional insertion, extraction and inspection operations.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Extends the </a:t>
            </a:r>
            <a:r>
              <a:rPr lang="en-US" sz="2000" b="1" dirty="0" smtClean="0">
                <a:solidFill>
                  <a:schemeClr val="tx2"/>
                </a:solidFill>
              </a:rPr>
              <a:t>Collection </a:t>
            </a:r>
            <a:r>
              <a:rPr lang="en-US" sz="2000" dirty="0" smtClean="0"/>
              <a:t>interface to provide interfaces for:</a:t>
            </a:r>
          </a:p>
          <a:p>
            <a:pPr lvl="1">
              <a:spcBef>
                <a:spcPts val="12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offer(e):  </a:t>
            </a:r>
            <a:r>
              <a:rPr lang="en-US" sz="1800" dirty="0" smtClean="0">
                <a:solidFill>
                  <a:srgbClr val="000000"/>
                </a:solidFill>
              </a:rPr>
              <a:t>add </a:t>
            </a:r>
            <a:r>
              <a:rPr lang="en-US" sz="1800" b="1" dirty="0" smtClean="0">
                <a:solidFill>
                  <a:schemeClr val="tx2"/>
                </a:solidFill>
              </a:rPr>
              <a:t>e</a:t>
            </a:r>
            <a:r>
              <a:rPr lang="en-US" sz="1800" dirty="0" smtClean="0">
                <a:solidFill>
                  <a:srgbClr val="000000"/>
                </a:solidFill>
              </a:rPr>
              <a:t> to queue if there is room (return false if not)</a:t>
            </a:r>
          </a:p>
          <a:p>
            <a:pPr lvl="1">
              <a:spcBef>
                <a:spcPts val="12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poll(): </a:t>
            </a:r>
            <a:r>
              <a:rPr lang="en-US" sz="1800" dirty="0" smtClean="0">
                <a:solidFill>
                  <a:srgbClr val="000000"/>
                </a:solidFill>
              </a:rPr>
              <a:t>return and remove head of queue (return null if empty)</a:t>
            </a:r>
          </a:p>
          <a:p>
            <a:pPr lvl="1">
              <a:spcBef>
                <a:spcPts val="12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remove(): </a:t>
            </a:r>
            <a:r>
              <a:rPr lang="en-US" sz="1800" dirty="0" smtClean="0">
                <a:solidFill>
                  <a:srgbClr val="000000"/>
                </a:solidFill>
              </a:rPr>
              <a:t>return and remove head of queue (throw exception if empty)</a:t>
            </a:r>
          </a:p>
          <a:p>
            <a:pPr lvl="1">
              <a:spcBef>
                <a:spcPts val="12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peek():  </a:t>
            </a:r>
            <a:r>
              <a:rPr lang="en-US" sz="1800" dirty="0" smtClean="0">
                <a:solidFill>
                  <a:srgbClr val="000000"/>
                </a:solidFill>
              </a:rPr>
              <a:t>return head of queue (return null if empty</a:t>
            </a:r>
            <a:r>
              <a:rPr lang="en-US" sz="1800" b="1" dirty="0" smtClean="0"/>
              <a:t>)</a:t>
            </a:r>
          </a:p>
          <a:p>
            <a:pPr lvl="1">
              <a:spcBef>
                <a:spcPts val="1200"/>
              </a:spcBef>
            </a:pPr>
            <a:r>
              <a:rPr lang="en-US" sz="1800" b="1" dirty="0" smtClean="0">
                <a:solidFill>
                  <a:srgbClr val="800000"/>
                </a:solidFill>
              </a:rPr>
              <a:t>element()</a:t>
            </a:r>
            <a:r>
              <a:rPr lang="en-US" sz="1800" b="1" dirty="0">
                <a:solidFill>
                  <a:srgbClr val="800000"/>
                </a:solidFill>
              </a:rPr>
              <a:t>: </a:t>
            </a:r>
            <a:r>
              <a:rPr lang="en-US" sz="1800" dirty="0">
                <a:solidFill>
                  <a:srgbClr val="000000"/>
                </a:solidFill>
              </a:rPr>
              <a:t>return </a:t>
            </a:r>
            <a:r>
              <a:rPr lang="en-US" sz="1800" dirty="0" smtClean="0">
                <a:solidFill>
                  <a:srgbClr val="000000"/>
                </a:solidFill>
              </a:rPr>
              <a:t>head </a:t>
            </a:r>
            <a:r>
              <a:rPr lang="en-US" sz="1800" dirty="0">
                <a:solidFill>
                  <a:srgbClr val="000000"/>
                </a:solidFill>
              </a:rPr>
              <a:t>of queue (throw exception if empty)</a:t>
            </a:r>
            <a:endParaRPr lang="en-US" sz="18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err="1" smtClean="0">
                <a:solidFill>
                  <a:srgbClr val="800000"/>
                </a:solidFill>
              </a:rPr>
              <a:t>LinkedList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Implements the </a:t>
            </a:r>
            <a:r>
              <a:rPr lang="en-US" sz="2000" b="1" dirty="0" smtClean="0">
                <a:solidFill>
                  <a:srgbClr val="800000"/>
                </a:solidFill>
              </a:rPr>
              <a:t>List </a:t>
            </a:r>
            <a:r>
              <a:rPr lang="en-US" sz="2000" dirty="0" smtClean="0"/>
              <a:t>and </a:t>
            </a:r>
            <a:r>
              <a:rPr lang="en-US" sz="2000" b="1" dirty="0" smtClean="0">
                <a:solidFill>
                  <a:srgbClr val="800000"/>
                </a:solidFill>
              </a:rPr>
              <a:t>Queue </a:t>
            </a:r>
            <a:r>
              <a:rPr lang="en-US" sz="2000" dirty="0" smtClean="0"/>
              <a:t>interfaces.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Uses a </a:t>
            </a:r>
            <a:r>
              <a:rPr lang="en-US" sz="2000" b="1" dirty="0" smtClean="0">
                <a:solidFill>
                  <a:schemeClr val="tx2"/>
                </a:solidFill>
              </a:rPr>
              <a:t>doubly-linked list </a:t>
            </a:r>
            <a:r>
              <a:rPr lang="en-US" sz="2000" dirty="0" smtClean="0"/>
              <a:t>data structure.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Extends the </a:t>
            </a:r>
            <a:r>
              <a:rPr lang="en-US" sz="2000" b="1" dirty="0" smtClean="0">
                <a:solidFill>
                  <a:schemeClr val="tx2"/>
                </a:solidFill>
              </a:rPr>
              <a:t>List </a:t>
            </a:r>
            <a:r>
              <a:rPr lang="en-US" sz="2000" dirty="0" smtClean="0"/>
              <a:t>interface with additional methods: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getFirst</a:t>
            </a:r>
            <a:r>
              <a:rPr lang="en-US" sz="1800" b="1" dirty="0" smtClean="0">
                <a:solidFill>
                  <a:schemeClr val="tx2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getLast</a:t>
            </a:r>
            <a:r>
              <a:rPr lang="en-US" sz="1800" b="1" dirty="0" smtClean="0">
                <a:solidFill>
                  <a:schemeClr val="tx2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removeFirst</a:t>
            </a:r>
            <a:r>
              <a:rPr lang="en-US" sz="1800" b="1" dirty="0" smtClean="0">
                <a:solidFill>
                  <a:schemeClr val="tx2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removeLast</a:t>
            </a:r>
            <a:r>
              <a:rPr lang="en-US" sz="1800" b="1" dirty="0" smtClean="0">
                <a:solidFill>
                  <a:schemeClr val="tx2"/>
                </a:solidFill>
              </a:rPr>
              <a:t>()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addFirst(e</a:t>
            </a:r>
            <a:r>
              <a:rPr lang="en-US" sz="1800" b="1" dirty="0" smtClean="0">
                <a:solidFill>
                  <a:schemeClr val="tx2"/>
                </a:solidFill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800" b="1" dirty="0" err="1" smtClean="0">
                <a:solidFill>
                  <a:schemeClr val="tx2"/>
                </a:solidFill>
              </a:rPr>
              <a:t>addLast(e</a:t>
            </a:r>
            <a:r>
              <a:rPr lang="en-US" sz="1800" b="1" dirty="0" smtClean="0">
                <a:solidFill>
                  <a:schemeClr val="tx2"/>
                </a:solidFill>
              </a:rPr>
              <a:t>)</a:t>
            </a:r>
          </a:p>
          <a:p>
            <a:pPr>
              <a:spcBef>
                <a:spcPts val="600"/>
              </a:spcBef>
            </a:pPr>
            <a:r>
              <a:rPr lang="en-US" sz="2200" dirty="0" smtClean="0"/>
              <a:t>These make it easier to use the </a:t>
            </a:r>
            <a:r>
              <a:rPr lang="en-US" sz="2200" dirty="0" err="1" smtClean="0"/>
              <a:t>LinkedList</a:t>
            </a:r>
            <a:r>
              <a:rPr lang="en-US" sz="2200" dirty="0" smtClean="0"/>
              <a:t> class to create stacks, queues and </a:t>
            </a:r>
            <a:r>
              <a:rPr lang="en-US" sz="2200" dirty="0" err="1" smtClean="0"/>
              <a:t>deques</a:t>
            </a:r>
            <a:r>
              <a:rPr lang="en-US" sz="2200" dirty="0" smtClean="0"/>
              <a:t> (double-ended queues).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err="1" smtClean="0">
                <a:solidFill>
                  <a:srgbClr val="800000"/>
                </a:solidFill>
              </a:rPr>
              <a:t>LinkedList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 smtClean="0"/>
              <a:t>LinkedList</a:t>
            </a:r>
            <a:r>
              <a:rPr lang="en-US" sz="2000" dirty="0" smtClean="0"/>
              <a:t> objects are </a:t>
            </a:r>
            <a:r>
              <a:rPr lang="en-US" sz="2000" b="1" dirty="0" smtClean="0"/>
              <a:t>not </a:t>
            </a:r>
            <a:r>
              <a:rPr lang="en-US" sz="2000" dirty="0" smtClean="0"/>
              <a:t>synchronized by default.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However, the </a:t>
            </a:r>
            <a:r>
              <a:rPr lang="en-US" sz="2000" dirty="0" err="1" smtClean="0"/>
              <a:t>LinkedList</a:t>
            </a:r>
            <a:r>
              <a:rPr lang="en-US" sz="2000" dirty="0" smtClean="0"/>
              <a:t> iterator is </a:t>
            </a:r>
            <a:r>
              <a:rPr lang="en-US" sz="2000" b="1" dirty="0" smtClean="0">
                <a:solidFill>
                  <a:srgbClr val="800000"/>
                </a:solidFill>
              </a:rPr>
              <a:t>fail-fast</a:t>
            </a:r>
            <a:r>
              <a:rPr lang="en-US" sz="2000" dirty="0" smtClean="0"/>
              <a:t>: if the list is structurally modified at any time after the iterator is created, in any way except through the Iterator's own remove or add methods, the iterator will throw a </a:t>
            </a:r>
            <a:r>
              <a:rPr lang="en-US" sz="2000" b="1" dirty="0" err="1" smtClean="0">
                <a:solidFill>
                  <a:srgbClr val="800000"/>
                </a:solidFill>
              </a:rPr>
              <a:t>ConcurrentModificationException</a:t>
            </a:r>
            <a:r>
              <a:rPr lang="en-US" sz="20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This is detected at the first execution of one of the iterator’s methods after the modification.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In this way the iterator will hopefully fail quickly and cleanly, rather than risking arbitrary, non-deterministic behavior at an undetermined time in the future.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 txBox="1">
            <a:spLocks/>
          </p:cNvSpPr>
          <p:nvPr/>
        </p:nvSpPr>
        <p:spPr bwMode="auto">
          <a:xfrm>
            <a:off x="457200" y="135112"/>
            <a:ext cx="8229600" cy="57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The Java Collections Framework (Ordered Data Types)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Abstract </a:t>
            </a:r>
            <a:r>
              <a:rPr lang="en-US" b="1" dirty="0" smtClean="0"/>
              <a:t>Queue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Skeletal implementation of the </a:t>
            </a:r>
            <a:r>
              <a:rPr lang="en-US" sz="2000" b="1" dirty="0" smtClean="0">
                <a:solidFill>
                  <a:srgbClr val="800000"/>
                </a:solidFill>
              </a:rPr>
              <a:t>Queue </a:t>
            </a:r>
            <a:r>
              <a:rPr lang="en-US" sz="2000" dirty="0" smtClean="0"/>
              <a:t>interface.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Provides implementations for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add(e</a:t>
            </a:r>
            <a:r>
              <a:rPr lang="en-US" sz="1600" b="1" dirty="0" smtClean="0">
                <a:solidFill>
                  <a:srgbClr val="800000"/>
                </a:solidFill>
              </a:rPr>
              <a:t>)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rgbClr val="800000"/>
                </a:solidFill>
              </a:rPr>
              <a:t>remove()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rgbClr val="800000"/>
                </a:solidFill>
              </a:rPr>
              <a:t>element()</a:t>
            </a:r>
          </a:p>
          <a:p>
            <a:pPr lvl="1">
              <a:spcBef>
                <a:spcPts val="600"/>
              </a:spcBef>
            </a:pPr>
            <a:r>
              <a:rPr lang="en-US" sz="1600" b="1" dirty="0" smtClean="0">
                <a:solidFill>
                  <a:srgbClr val="800000"/>
                </a:solidFill>
              </a:rPr>
              <a:t>clear()</a:t>
            </a:r>
          </a:p>
          <a:p>
            <a:pPr lvl="1">
              <a:spcBef>
                <a:spcPts val="600"/>
              </a:spcBef>
            </a:pPr>
            <a:r>
              <a:rPr lang="en-US" sz="1600" b="1" dirty="0" err="1" smtClean="0">
                <a:solidFill>
                  <a:srgbClr val="800000"/>
                </a:solidFill>
              </a:rPr>
              <a:t>addAll(c</a:t>
            </a:r>
            <a:r>
              <a:rPr lang="en-US" sz="1600" b="1" dirty="0" smtClean="0">
                <a:solidFill>
                  <a:srgbClr val="8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b="1" dirty="0" smtClean="0">
                <a:solidFill>
                  <a:srgbClr val="800000"/>
                </a:solidFill>
              </a:rPr>
              <a:t>Priority Queue </a:t>
            </a:r>
            <a:r>
              <a:rPr lang="en-US" dirty="0" smtClean="0">
                <a:solidFill>
                  <a:schemeClr val="tx1"/>
                </a:solidFill>
              </a:rPr>
              <a:t>Class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2382"/>
            <a:ext cx="8229600" cy="511378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Based on priority heap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Elements are prioritized based either on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natural order</a:t>
            </a:r>
          </a:p>
          <a:p>
            <a:pPr lvl="1">
              <a:spcBef>
                <a:spcPts val="600"/>
              </a:spcBef>
            </a:pPr>
            <a:r>
              <a:rPr lang="en-US" sz="1600" dirty="0" smtClean="0"/>
              <a:t>a </a:t>
            </a:r>
            <a:r>
              <a:rPr lang="en-US" sz="1600" b="1" dirty="0" smtClean="0">
                <a:solidFill>
                  <a:schemeClr val="tx2"/>
                </a:solidFill>
              </a:rPr>
              <a:t>comparator</a:t>
            </a:r>
            <a:r>
              <a:rPr lang="en-US" sz="1600" dirty="0" smtClean="0"/>
              <a:t>, passed to the constructor.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800000"/>
                </a:solidFill>
              </a:rPr>
              <a:t>Provides an </a:t>
            </a:r>
            <a:r>
              <a:rPr lang="en-US" sz="2000" b="1" dirty="0" err="1" smtClean="0">
                <a:solidFill>
                  <a:srgbClr val="800000"/>
                </a:solidFill>
              </a:rPr>
              <a:t>iterator</a:t>
            </a:r>
            <a:endParaRPr lang="en-US" sz="2000" b="1" dirty="0" smtClean="0">
              <a:solidFill>
                <a:srgbClr val="800000"/>
              </a:solidFill>
            </a:endParaRPr>
          </a:p>
          <a:p>
            <a:pPr>
              <a:spcBef>
                <a:spcPts val="600"/>
              </a:spcBef>
            </a:pPr>
            <a:endParaRPr lang="en-US" sz="2000" b="1" dirty="0" smtClean="0">
              <a:solidFill>
                <a:srgbClr val="80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We will study this in detail when we get to heaps!</a:t>
            </a:r>
            <a:endParaRPr lang="en-US" sz="1800" b="1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>
              <a:spcBef>
                <a:spcPts val="600"/>
              </a:spcBef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Java Collections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coupled set of </a:t>
            </a:r>
            <a:r>
              <a:rPr lang="en-US" dirty="0" smtClean="0">
                <a:hlinkClick r:id="rId2" tooltip="Class (computer science)"/>
              </a:rPr>
              <a:t>classes</a:t>
            </a:r>
            <a:r>
              <a:rPr lang="en-US" dirty="0" smtClean="0"/>
              <a:t> and </a:t>
            </a:r>
            <a:r>
              <a:rPr lang="en-US" dirty="0" smtClean="0">
                <a:hlinkClick r:id="rId3" tooltip="Interface (java)"/>
              </a:rPr>
              <a:t>interfaces</a:t>
            </a:r>
            <a:r>
              <a:rPr lang="en-US" dirty="0" smtClean="0"/>
              <a:t> that implement commonly reusable collection </a:t>
            </a:r>
            <a:r>
              <a:rPr lang="en-US" dirty="0" smtClean="0">
                <a:hlinkClick r:id="rId4" tooltip="Data structure"/>
              </a:rPr>
              <a:t>data structures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Designed and developed primarily by </a:t>
            </a:r>
            <a:r>
              <a:rPr lang="en-US" dirty="0" smtClean="0">
                <a:hlinkClick r:id="rId5" tooltip="Joshua Bloch"/>
              </a:rPr>
              <a:t>Joshua Bloch</a:t>
            </a:r>
            <a:r>
              <a:rPr lang="en-US" dirty="0" smtClean="0"/>
              <a:t> (currently Chief Java Architect at </a:t>
            </a:r>
            <a:r>
              <a:rPr lang="en-US" dirty="0" smtClean="0">
                <a:hlinkClick r:id="rId6" tooltip="Google"/>
              </a:rPr>
              <a:t>Google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98895" y="2979800"/>
            <a:ext cx="1905000" cy="25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42900" y="876561"/>
            <a:ext cx="95459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Iterable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25853" y="1514452"/>
            <a:ext cx="119827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28805" y="2321797"/>
            <a:ext cx="1198277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Collection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086" y="2472931"/>
            <a:ext cx="877727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Queue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78595" y="2319056"/>
            <a:ext cx="543876" cy="369332"/>
          </a:xfrm>
          <a:prstGeom prst="rect">
            <a:avLst/>
          </a:prstGeom>
          <a:solidFill>
            <a:srgbClr val="9999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5" idx="2"/>
            <a:endCxn id="7" idx="0"/>
          </p:cNvCxnSpPr>
          <p:nvPr/>
        </p:nvCxnSpPr>
        <p:spPr bwMode="auto">
          <a:xfrm rot="16200000" flipH="1">
            <a:off x="4588316" y="1377775"/>
            <a:ext cx="268559" cy="4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 bwMode="auto">
          <a:xfrm rot="5400000">
            <a:off x="2345898" y="93836"/>
            <a:ext cx="589147" cy="41690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27" name="Straight Arrow Connector 26"/>
          <p:cNvCxnSpPr>
            <a:stCxn id="7" idx="2"/>
            <a:endCxn id="13" idx="0"/>
          </p:cNvCxnSpPr>
          <p:nvPr/>
        </p:nvCxnSpPr>
        <p:spPr bwMode="auto">
          <a:xfrm rot="16200000" flipH="1">
            <a:off x="6420126" y="188649"/>
            <a:ext cx="435272" cy="3825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33" name="Straight Arrow Connector 32"/>
          <p:cNvCxnSpPr>
            <a:stCxn id="8" idx="0"/>
            <a:endCxn id="7" idx="2"/>
          </p:cNvCxnSpPr>
          <p:nvPr/>
        </p:nvCxnSpPr>
        <p:spPr bwMode="auto">
          <a:xfrm rot="16200000" flipV="1">
            <a:off x="4507462" y="2101315"/>
            <a:ext cx="438013" cy="2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Straight Arrow Connector 35"/>
          <p:cNvCxnSpPr>
            <a:stCxn id="60" idx="0"/>
            <a:endCxn id="8" idx="2"/>
          </p:cNvCxnSpPr>
          <p:nvPr/>
        </p:nvCxnSpPr>
        <p:spPr bwMode="auto">
          <a:xfrm rot="16200000" flipV="1">
            <a:off x="5391849" y="2304223"/>
            <a:ext cx="103848" cy="14316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041400" y="3152504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1" idx="0"/>
            <a:endCxn id="8" idx="2"/>
          </p:cNvCxnSpPr>
          <p:nvPr/>
        </p:nvCxnSpPr>
        <p:spPr bwMode="auto">
          <a:xfrm rot="5400000" flipH="1" flipV="1">
            <a:off x="3553528" y="1978088"/>
            <a:ext cx="184376" cy="21644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2114517" y="4149386"/>
            <a:ext cx="902861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Priority</a:t>
            </a:r>
          </a:p>
          <a:p>
            <a:pPr algn="ctr"/>
            <a:r>
              <a:rPr lang="en-US" dirty="0" smtClean="0"/>
              <a:t>Queue</a:t>
            </a:r>
            <a:endParaRPr lang="en-US" dirty="0"/>
          </a:p>
        </p:txBody>
      </p:sp>
      <p:cxnSp>
        <p:nvCxnSpPr>
          <p:cNvPr id="52" name="Straight Arrow Connector 51"/>
          <p:cNvCxnSpPr>
            <a:stCxn id="50" idx="0"/>
            <a:endCxn id="41" idx="2"/>
          </p:cNvCxnSpPr>
          <p:nvPr/>
        </p:nvCxnSpPr>
        <p:spPr bwMode="auto">
          <a:xfrm rot="16200000" flipV="1">
            <a:off x="2389443" y="3972881"/>
            <a:ext cx="350551" cy="24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6071201" y="4467734"/>
            <a:ext cx="748986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Array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58" name="Straight Arrow Connector 57"/>
          <p:cNvCxnSpPr>
            <a:stCxn id="54" idx="0"/>
            <a:endCxn id="13" idx="2"/>
          </p:cNvCxnSpPr>
          <p:nvPr/>
        </p:nvCxnSpPr>
        <p:spPr bwMode="auto">
          <a:xfrm rot="5400000" flipH="1" flipV="1">
            <a:off x="6608440" y="2525642"/>
            <a:ext cx="1779346" cy="21048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5637514" y="3071976"/>
            <a:ext cx="1044176" cy="646331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62" name="Straight Arrow Connector 61"/>
          <p:cNvCxnSpPr>
            <a:stCxn id="60" idx="0"/>
            <a:endCxn id="13" idx="2"/>
          </p:cNvCxnSpPr>
          <p:nvPr/>
        </p:nvCxnSpPr>
        <p:spPr bwMode="auto">
          <a:xfrm rot="5400000" flipH="1" flipV="1">
            <a:off x="7163273" y="1684717"/>
            <a:ext cx="383588" cy="239093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54" idx="0"/>
            <a:endCxn id="60" idx="2"/>
          </p:cNvCxnSpPr>
          <p:nvPr/>
        </p:nvCxnSpPr>
        <p:spPr bwMode="auto">
          <a:xfrm rot="16200000" flipV="1">
            <a:off x="5927935" y="3949975"/>
            <a:ext cx="749427" cy="2860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7215669" y="4395263"/>
            <a:ext cx="851891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Vector</a:t>
            </a:r>
            <a:endParaRPr lang="en-US" dirty="0"/>
          </a:p>
        </p:txBody>
      </p:sp>
      <p:cxnSp>
        <p:nvCxnSpPr>
          <p:cNvPr id="67" name="Straight Arrow Connector 66"/>
          <p:cNvCxnSpPr>
            <a:stCxn id="65" idx="0"/>
            <a:endCxn id="13" idx="2"/>
          </p:cNvCxnSpPr>
          <p:nvPr/>
        </p:nvCxnSpPr>
        <p:spPr bwMode="auto">
          <a:xfrm rot="5400000" flipH="1" flipV="1">
            <a:off x="7242637" y="3087367"/>
            <a:ext cx="1706875" cy="9089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>
            <a:stCxn id="65" idx="0"/>
            <a:endCxn id="60" idx="2"/>
          </p:cNvCxnSpPr>
          <p:nvPr/>
        </p:nvCxnSpPr>
        <p:spPr bwMode="auto">
          <a:xfrm rot="16200000" flipV="1">
            <a:off x="6562131" y="3315778"/>
            <a:ext cx="676956" cy="148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TextBox 69"/>
          <p:cNvSpPr txBox="1"/>
          <p:nvPr/>
        </p:nvSpPr>
        <p:spPr>
          <a:xfrm>
            <a:off x="7263892" y="4977806"/>
            <a:ext cx="761972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Stack</a:t>
            </a:r>
            <a:endParaRPr lang="en-US" dirty="0"/>
          </a:p>
        </p:txBody>
      </p:sp>
      <p:cxnSp>
        <p:nvCxnSpPr>
          <p:cNvPr id="72" name="Straight Arrow Connector 71"/>
          <p:cNvCxnSpPr>
            <a:stCxn id="70" idx="0"/>
            <a:endCxn id="65" idx="2"/>
          </p:cNvCxnSpPr>
          <p:nvPr/>
        </p:nvCxnSpPr>
        <p:spPr bwMode="auto">
          <a:xfrm rot="16200000" flipV="1">
            <a:off x="7536642" y="4869569"/>
            <a:ext cx="213211" cy="32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7" name="TextBox 176"/>
          <p:cNvSpPr txBox="1"/>
          <p:nvPr/>
        </p:nvSpPr>
        <p:spPr>
          <a:xfrm>
            <a:off x="4268385" y="5761923"/>
            <a:ext cx="864878" cy="646331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Linked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sp>
        <p:nvSpPr>
          <p:cNvPr id="178" name="TextBox 177"/>
          <p:cNvSpPr txBox="1"/>
          <p:nvPr/>
        </p:nvSpPr>
        <p:spPr>
          <a:xfrm>
            <a:off x="4560312" y="4201361"/>
            <a:ext cx="1275597" cy="923330"/>
          </a:xfrm>
          <a:prstGeom prst="rect">
            <a:avLst/>
          </a:prstGeom>
          <a:solidFill>
            <a:srgbClr val="E78FE7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Abstract</a:t>
            </a:r>
          </a:p>
          <a:p>
            <a:pPr algn="ctr"/>
            <a:r>
              <a:rPr lang="en-US" dirty="0" smtClean="0"/>
              <a:t>Sequential</a:t>
            </a:r>
          </a:p>
          <a:p>
            <a:pPr algn="ctr"/>
            <a:r>
              <a:rPr lang="en-US" dirty="0" smtClean="0"/>
              <a:t>List</a:t>
            </a:r>
            <a:endParaRPr lang="en-US" dirty="0"/>
          </a:p>
        </p:txBody>
      </p:sp>
      <p:cxnSp>
        <p:nvCxnSpPr>
          <p:cNvPr id="186" name="Straight Arrow Connector 185"/>
          <p:cNvCxnSpPr>
            <a:stCxn id="177" idx="0"/>
            <a:endCxn id="178" idx="2"/>
          </p:cNvCxnSpPr>
          <p:nvPr/>
        </p:nvCxnSpPr>
        <p:spPr bwMode="auto">
          <a:xfrm rot="5400000" flipH="1" flipV="1">
            <a:off x="4630851" y="5194664"/>
            <a:ext cx="637232" cy="4972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8" name="Straight Arrow Connector 187"/>
          <p:cNvCxnSpPr>
            <a:stCxn id="178" idx="0"/>
            <a:endCxn id="60" idx="2"/>
          </p:cNvCxnSpPr>
          <p:nvPr/>
        </p:nvCxnSpPr>
        <p:spPr bwMode="auto">
          <a:xfrm rot="5400000" flipH="1" flipV="1">
            <a:off x="5437329" y="3479089"/>
            <a:ext cx="483054" cy="96149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TextBox 54"/>
          <p:cNvSpPr txBox="1"/>
          <p:nvPr/>
        </p:nvSpPr>
        <p:spPr>
          <a:xfrm>
            <a:off x="826346" y="974917"/>
            <a:ext cx="184666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999733" y="972798"/>
            <a:ext cx="1082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25633" y="1415554"/>
            <a:ext cx="184666" cy="369332"/>
          </a:xfrm>
          <a:prstGeom prst="rect">
            <a:avLst/>
          </a:prstGeom>
          <a:solidFill>
            <a:srgbClr val="E78FE7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999020" y="1413435"/>
            <a:ext cx="1685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Abstract Class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824920" y="1838175"/>
            <a:ext cx="184666" cy="369332"/>
          </a:xfrm>
          <a:prstGeom prst="rect">
            <a:avLst/>
          </a:prstGeom>
          <a:solidFill>
            <a:schemeClr val="accent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998307" y="1836056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Class</a:t>
            </a:r>
            <a:endParaRPr lang="en-US" dirty="0"/>
          </a:p>
        </p:txBody>
      </p:sp>
      <p:cxnSp>
        <p:nvCxnSpPr>
          <p:cNvPr id="77" name="Elbow Connector 76"/>
          <p:cNvCxnSpPr>
            <a:stCxn id="177" idx="0"/>
            <a:endCxn id="9" idx="2"/>
          </p:cNvCxnSpPr>
          <p:nvPr/>
        </p:nvCxnSpPr>
        <p:spPr bwMode="auto">
          <a:xfrm rot="16200000" flipV="1">
            <a:off x="1168557" y="2229656"/>
            <a:ext cx="2919660" cy="4144874"/>
          </a:xfrm>
          <a:prstGeom prst="bentConnector3">
            <a:avLst>
              <a:gd name="adj1" fmla="val 623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0" name="Elbow Connector 79"/>
          <p:cNvCxnSpPr>
            <a:stCxn id="177" idx="0"/>
            <a:endCxn id="13" idx="2"/>
          </p:cNvCxnSpPr>
          <p:nvPr/>
        </p:nvCxnSpPr>
        <p:spPr bwMode="auto">
          <a:xfrm rot="5400000" flipH="1" flipV="1">
            <a:off x="5088911" y="2300302"/>
            <a:ext cx="3073535" cy="3849709"/>
          </a:xfrm>
          <a:prstGeom prst="bentConnector3">
            <a:avLst>
              <a:gd name="adj1" fmla="val 58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itle 3"/>
          <p:cNvSpPr>
            <a:spLocks noGrp="1"/>
          </p:cNvSpPr>
          <p:nvPr>
            <p:ph type="title"/>
          </p:nvPr>
        </p:nvSpPr>
        <p:spPr>
          <a:xfrm>
            <a:off x="457200" y="135112"/>
            <a:ext cx="8229600" cy="576472"/>
          </a:xfrm>
        </p:spPr>
        <p:txBody>
          <a:bodyPr/>
          <a:lstStyle/>
          <a:p>
            <a:r>
              <a:rPr lang="en-US" sz="2400" dirty="0" smtClean="0"/>
              <a:t>The Java Collections Framework (Ordered Data Types) </a:t>
            </a:r>
            <a:endParaRPr lang="en-US" sz="24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rot="16200000" flipV="1">
            <a:off x="1404599" y="1993614"/>
            <a:ext cx="310241" cy="20075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573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this lecture you should understand:</a:t>
            </a:r>
          </a:p>
          <a:p>
            <a:pPr lvl="1"/>
            <a:r>
              <a:rPr lang="en-US" dirty="0" smtClean="0"/>
              <a:t>The purpose and advantages of the Java Collections Framework</a:t>
            </a:r>
          </a:p>
          <a:p>
            <a:pPr lvl="1"/>
            <a:r>
              <a:rPr lang="en-US" dirty="0" smtClean="0"/>
              <a:t>How interfaces, abstract classes and classes are used hierarchically to achieve some of the key goals of object-oriented software engineering.</a:t>
            </a:r>
          </a:p>
          <a:p>
            <a:pPr lvl="1"/>
            <a:r>
              <a:rPr lang="en-US" dirty="0" smtClean="0"/>
              <a:t>The purpose of iterators, and how to create and use them.</a:t>
            </a:r>
          </a:p>
          <a:p>
            <a:pPr lvl="1"/>
            <a:r>
              <a:rPr lang="en-US" dirty="0" smtClean="0"/>
              <a:t>How the Java Collections Framework can be used to develop code using general collections, lists, array lists, stacks and queues.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3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0880"/>
            <a:ext cx="8229600" cy="5115284"/>
          </a:xfrm>
        </p:spPr>
        <p:txBody>
          <a:bodyPr/>
          <a:lstStyle/>
          <a:p>
            <a:r>
              <a:rPr lang="en-US" sz="2200" b="1" dirty="0" err="1" smtClean="0">
                <a:solidFill>
                  <a:srgbClr val="800000"/>
                </a:solidFill>
              </a:rPr>
              <a:t>Javadoc</a:t>
            </a:r>
            <a:r>
              <a:rPr lang="en-US" sz="2200" dirty="0" smtClean="0"/>
              <a:t>, provided with your java distribution.</a:t>
            </a:r>
          </a:p>
          <a:p>
            <a:r>
              <a:rPr lang="en-US" sz="2200" b="1" dirty="0" smtClean="0">
                <a:solidFill>
                  <a:srgbClr val="800000"/>
                </a:solidFill>
              </a:rPr>
              <a:t>Comments and code in the specific </a:t>
            </a:r>
            <a:r>
              <a:rPr lang="en-US" sz="2200" b="1" dirty="0" err="1" smtClean="0">
                <a:solidFill>
                  <a:srgbClr val="800000"/>
                </a:solidFill>
              </a:rPr>
              <a:t>java.util</a:t>
            </a:r>
            <a:r>
              <a:rPr lang="en-US" sz="2200" b="1" dirty="0" smtClean="0">
                <a:solidFill>
                  <a:srgbClr val="800000"/>
                </a:solidFill>
              </a:rPr>
              <a:t>.*.java files</a:t>
            </a:r>
            <a:r>
              <a:rPr lang="en-US" sz="2200" dirty="0" smtClean="0"/>
              <a:t>, provided with your java distribution.</a:t>
            </a:r>
          </a:p>
          <a:p>
            <a:r>
              <a:rPr lang="en-US" sz="2200" b="1" dirty="0" smtClean="0">
                <a:solidFill>
                  <a:srgbClr val="800000"/>
                </a:solidFill>
              </a:rPr>
              <a:t>The Collections Java tutorial</a:t>
            </a:r>
            <a:r>
              <a:rPr lang="en-US" sz="2200" dirty="0"/>
              <a:t>, available at http://</a:t>
            </a:r>
            <a:r>
              <a:rPr lang="en-US" sz="2200" dirty="0" err="1"/>
              <a:t>docs.oracle.com</a:t>
            </a:r>
            <a:r>
              <a:rPr lang="en-US" sz="2200" dirty="0"/>
              <a:t>/</a:t>
            </a:r>
            <a:r>
              <a:rPr lang="en-US" sz="2200" dirty="0" err="1"/>
              <a:t>javase</a:t>
            </a:r>
            <a:r>
              <a:rPr lang="en-US" sz="2200" dirty="0"/>
              <a:t>/tutorial/collections/</a:t>
            </a:r>
            <a:r>
              <a:rPr lang="en-US" sz="2200" dirty="0" err="1"/>
              <a:t>index.html</a:t>
            </a:r>
            <a:endParaRPr lang="en-US" sz="2200" dirty="0" smtClean="0"/>
          </a:p>
          <a:p>
            <a:r>
              <a:rPr lang="en-US" sz="2200" dirty="0" smtClean="0"/>
              <a:t>Chan et al, The Java Class Libraries, Second Edition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2352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Collection?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object that groups multiple elements into a single unit.</a:t>
            </a:r>
          </a:p>
          <a:p>
            <a:r>
              <a:rPr lang="en-US" dirty="0" smtClean="0"/>
              <a:t>Sometimes called a </a:t>
            </a:r>
            <a:r>
              <a:rPr lang="en-US" b="1" dirty="0" smtClean="0">
                <a:solidFill>
                  <a:srgbClr val="800000"/>
                </a:solidFill>
              </a:rPr>
              <a:t>container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Collection Framework?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unified architecture for representing and manipulating collections. </a:t>
            </a:r>
          </a:p>
          <a:p>
            <a:r>
              <a:rPr lang="en-US" dirty="0" smtClean="0"/>
              <a:t>Includes: 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Interfaces: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A hierarchy of </a:t>
            </a:r>
            <a:r>
              <a:rPr lang="en-US" dirty="0" err="1" smtClean="0"/>
              <a:t>ADTs</a:t>
            </a:r>
            <a:r>
              <a:rPr lang="en-US" dirty="0" smtClean="0"/>
              <a:t>. </a:t>
            </a: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Implementations</a:t>
            </a:r>
            <a:endParaRPr lang="en-US" dirty="0" smtClean="0">
              <a:solidFill>
                <a:srgbClr val="800000"/>
              </a:solidFill>
            </a:endParaRPr>
          </a:p>
          <a:p>
            <a:pPr lvl="1"/>
            <a:r>
              <a:rPr lang="en-US" b="1" dirty="0" smtClean="0">
                <a:solidFill>
                  <a:srgbClr val="800000"/>
                </a:solidFill>
              </a:rPr>
              <a:t>Algorithms: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  <a:r>
              <a:rPr lang="en-US" dirty="0" smtClean="0"/>
              <a:t>The methods that perform useful computations, such as searching and sorting, on objects that implement collection interfaces. </a:t>
            </a:r>
          </a:p>
          <a:p>
            <a:pPr lvl="2"/>
            <a:r>
              <a:rPr lang="en-US" dirty="0" smtClean="0"/>
              <a:t>These algorithms are </a:t>
            </a:r>
            <a:r>
              <a:rPr lang="en-US" i="1" dirty="0" smtClean="0"/>
              <a:t>polymorphic</a:t>
            </a:r>
            <a:r>
              <a:rPr lang="en-US" dirty="0" smtClean="0"/>
              <a:t>: that is, the same method can be used on many different implementations of the appropriate collection interface.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Apart from the Java Collections Framework, the best-known examples of collections frameworks are the C++ Standard Template Library (STL) and Smalltalk's collection hierarchy.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Reduces programming effort: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2000" dirty="0" smtClean="0"/>
              <a:t>By providing useful data structures and algorithms, the Collections Framework frees you to concentrate on the important parts of your program rather than on the low-level "plumbing" required to make it work. 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Increases program speed and quality: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Provides high-performance, high-quality implementations of useful data structures and algorithms. 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Allows interoperability among unrelated APIs: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APIs can interoperate seamlessly, even though they were written independently. </a:t>
            </a:r>
          </a:p>
          <a:p>
            <a:r>
              <a:rPr lang="en-US" sz="2000" b="1" dirty="0" smtClean="0">
                <a:solidFill>
                  <a:srgbClr val="800000"/>
                </a:solidFill>
              </a:rPr>
              <a:t>Reduces effort to learn and to use new APIs</a:t>
            </a:r>
            <a:endParaRPr lang="en-US" sz="2000" dirty="0" smtClean="0">
              <a:solidFill>
                <a:srgbClr val="800000"/>
              </a:solidFill>
            </a:endParaRPr>
          </a:p>
          <a:p>
            <a:r>
              <a:rPr lang="en-US" sz="2000" b="1" dirty="0" smtClean="0">
                <a:solidFill>
                  <a:srgbClr val="800000"/>
                </a:solidFill>
              </a:rPr>
              <a:t>Reduces effort to design new APIs</a:t>
            </a:r>
            <a:endParaRPr lang="en-US" sz="2000" dirty="0" smtClean="0">
              <a:solidFill>
                <a:srgbClr val="800000"/>
              </a:solidFill>
            </a:endParaRPr>
          </a:p>
          <a:p>
            <a:r>
              <a:rPr lang="en-US" sz="2000" b="1" dirty="0" smtClean="0">
                <a:solidFill>
                  <a:srgbClr val="800000"/>
                </a:solidFill>
              </a:rPr>
              <a:t>Fosters software reuse:</a:t>
            </a:r>
            <a:r>
              <a:rPr lang="en-US" sz="2000" dirty="0" smtClean="0">
                <a:solidFill>
                  <a:srgbClr val="800000"/>
                </a:solidFill>
              </a:rPr>
              <a:t> </a:t>
            </a:r>
            <a:r>
              <a:rPr lang="en-US" sz="2000" dirty="0" smtClean="0"/>
              <a:t>New data structures that conform to the standard collection interfaces are by nature reusable. 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3101">
  <a:themeElements>
    <a:clrScheme name="Custom 3">
      <a:dk1>
        <a:srgbClr val="000000"/>
      </a:dk1>
      <a:lt1>
        <a:srgbClr val="FBEFD2"/>
      </a:lt1>
      <a:dk2>
        <a:srgbClr val="800000"/>
      </a:dk2>
      <a:lt2>
        <a:srgbClr val="969696"/>
      </a:lt2>
      <a:accent1>
        <a:srgbClr val="800000"/>
      </a:accent1>
      <a:accent2>
        <a:srgbClr val="254C00"/>
      </a:accent2>
      <a:accent3>
        <a:srgbClr val="0000FF"/>
      </a:accent3>
      <a:accent4>
        <a:srgbClr val="40008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310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0" charset="0"/>
          </a:defRPr>
        </a:defPPr>
      </a:lstStyle>
    </a:lnDef>
  </a:objectDefaults>
  <a:extraClrSchemeLst>
    <a:extraClrScheme>
      <a:clrScheme name="31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1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1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27602</TotalTime>
  <Words>2543</Words>
  <Application>Microsoft Office PowerPoint</Application>
  <PresentationFormat>On-screen Show (4:3)</PresentationFormat>
  <Paragraphs>644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ＭＳ Ｐゴシック</vt:lpstr>
      <vt:lpstr>Arial</vt:lpstr>
      <vt:lpstr>Calibri</vt:lpstr>
      <vt:lpstr>3101</vt:lpstr>
      <vt:lpstr>The Java Collections Framework</vt:lpstr>
      <vt:lpstr>Outline</vt:lpstr>
      <vt:lpstr>Outline</vt:lpstr>
      <vt:lpstr>The Java Collections Framework </vt:lpstr>
      <vt:lpstr>The Java Collections Framework</vt:lpstr>
      <vt:lpstr>What is a Collection?</vt:lpstr>
      <vt:lpstr>What is a Collection Framework?</vt:lpstr>
      <vt:lpstr>History</vt:lpstr>
      <vt:lpstr>Benefits</vt:lpstr>
      <vt:lpstr>Where is the Java Collections Framework?</vt:lpstr>
      <vt:lpstr>Core Collection Interfaces</vt:lpstr>
      <vt:lpstr>Outline</vt:lpstr>
      <vt:lpstr>Traversing Collections in Java</vt:lpstr>
      <vt:lpstr>Iterators</vt:lpstr>
      <vt:lpstr>Iterators</vt:lpstr>
      <vt:lpstr>Implementing Iterators</vt:lpstr>
      <vt:lpstr>The Enhanced For-Each Statement</vt:lpstr>
      <vt:lpstr>The Generality of Iterators</vt:lpstr>
      <vt:lpstr>ListIterators</vt:lpstr>
      <vt:lpstr>ListIterators</vt:lpstr>
      <vt:lpstr>Outline</vt:lpstr>
      <vt:lpstr>Levels of Abstraction</vt:lpstr>
      <vt:lpstr>The Java Collections Framework (Ordered Data Types) </vt:lpstr>
      <vt:lpstr>The Iterable Interface</vt:lpstr>
      <vt:lpstr>The Java Collections Framework (Ordered Data Types) </vt:lpstr>
      <vt:lpstr>The Collection Interface</vt:lpstr>
      <vt:lpstr>The Java Collections Framework (Ordered Data Types) </vt:lpstr>
      <vt:lpstr>The Abstract Collection Class</vt:lpstr>
      <vt:lpstr>The Java Collections Framework (Ordered Data Types) </vt:lpstr>
      <vt:lpstr>The List Interface</vt:lpstr>
      <vt:lpstr>The Java Collections Framework (Ordered Data Types) </vt:lpstr>
      <vt:lpstr>The Abstract List Class</vt:lpstr>
      <vt:lpstr>PowerPoint Presentation</vt:lpstr>
      <vt:lpstr>The ArrayList Class</vt:lpstr>
      <vt:lpstr>The Java Collections Framework (Ordered Data Types) </vt:lpstr>
      <vt:lpstr>The Vector Class</vt:lpstr>
      <vt:lpstr>The Java Collections Framework (Ordered Data Types) </vt:lpstr>
      <vt:lpstr>The Stack Class</vt:lpstr>
      <vt:lpstr>The Java Collections Framework (Ordered Data Types) </vt:lpstr>
      <vt:lpstr>The Abstract Sequential List Class</vt:lpstr>
      <vt:lpstr>The Java Collections Framework (Ordered Data Types) </vt:lpstr>
      <vt:lpstr>The Queue Interface</vt:lpstr>
      <vt:lpstr>The Java Collections Framework (Ordered Data Types) </vt:lpstr>
      <vt:lpstr>The LinkedList Class</vt:lpstr>
      <vt:lpstr>The LinkedList Class</vt:lpstr>
      <vt:lpstr>PowerPoint Presentation</vt:lpstr>
      <vt:lpstr>The Abstract Queue Class</vt:lpstr>
      <vt:lpstr>The Java Collections Framework (Ordered Data Types) </vt:lpstr>
      <vt:lpstr>The Priority Queue Class</vt:lpstr>
      <vt:lpstr>The Java Collections Framework (Ordered Data Types) </vt:lpstr>
      <vt:lpstr>Summary</vt:lpstr>
      <vt:lpstr>For More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 Elder</dc:creator>
  <cp:lastModifiedBy>Microsoft account</cp:lastModifiedBy>
  <cp:revision>170</cp:revision>
  <cp:lastPrinted>2010-01-13T15:21:46Z</cp:lastPrinted>
  <dcterms:created xsi:type="dcterms:W3CDTF">2010-01-24T14:11:54Z</dcterms:created>
  <dcterms:modified xsi:type="dcterms:W3CDTF">2014-07-23T18:09:59Z</dcterms:modified>
</cp:coreProperties>
</file>